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84" r:id="rId3"/>
    <p:sldId id="405" r:id="rId4"/>
    <p:sldId id="406" r:id="rId5"/>
    <p:sldId id="407" r:id="rId6"/>
    <p:sldId id="409" r:id="rId7"/>
    <p:sldId id="408" r:id="rId8"/>
    <p:sldId id="410" r:id="rId9"/>
    <p:sldId id="376" r:id="rId10"/>
    <p:sldId id="412" r:id="rId11"/>
    <p:sldId id="413" r:id="rId12"/>
    <p:sldId id="402" r:id="rId13"/>
    <p:sldId id="414" r:id="rId14"/>
    <p:sldId id="415" r:id="rId15"/>
    <p:sldId id="387" r:id="rId16"/>
    <p:sldId id="416" r:id="rId17"/>
    <p:sldId id="417" r:id="rId18"/>
    <p:sldId id="418" r:id="rId19"/>
    <p:sldId id="382" r:id="rId20"/>
    <p:sldId id="400" r:id="rId21"/>
    <p:sldId id="398" r:id="rId22"/>
    <p:sldId id="397" r:id="rId23"/>
    <p:sldId id="399" r:id="rId24"/>
    <p:sldId id="371" r:id="rId25"/>
    <p:sldId id="419" r:id="rId26"/>
    <p:sldId id="375" r:id="rId27"/>
    <p:sldId id="392" r:id="rId28"/>
  </p:sldIdLst>
  <p:sldSz cx="9144000" cy="6858000" type="screen4x3"/>
  <p:notesSz cx="7099300" cy="10234613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Costa Santos" initials="ACS" lastIdx="1" clrIdx="0">
    <p:extLst>
      <p:ext uri="{19B8F6BF-5375-455C-9EA6-DF929625EA0E}">
        <p15:presenceInfo xmlns:p15="http://schemas.microsoft.com/office/powerpoint/2012/main" userId="S-1-5-21-1708537768-329068152-682003330-44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73A"/>
    <a:srgbClr val="1A4677"/>
    <a:srgbClr val="333333"/>
    <a:srgbClr val="FF811B"/>
    <a:srgbClr val="FF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 autoAdjust="0"/>
    <p:restoredTop sz="94674" autoAdjust="0"/>
  </p:normalViewPr>
  <p:slideViewPr>
    <p:cSldViewPr>
      <p:cViewPr varScale="1">
        <p:scale>
          <a:sx n="116" d="100"/>
          <a:sy n="116" d="100"/>
        </p:scale>
        <p:origin x="18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1299F-A3FB-4DE0-8AD4-BB94F8E5E1C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C83FE38-F9BA-4323-9311-42BBD80CD6F2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b="1" noProof="0" dirty="0"/>
            <a:t>Estudiant</a:t>
          </a:r>
          <a:r>
            <a:rPr lang="ca-ES" sz="1200" noProof="0" dirty="0"/>
            <a:t> envia les propostes (via e-secretaria)</a:t>
          </a:r>
        </a:p>
      </dgm:t>
    </dgm:pt>
    <dgm:pt modelId="{24F47DBB-4732-41E4-93AE-F12187D195CA}" type="parTrans" cxnId="{BF6DDDA4-3F5F-4D6D-8B55-D489860D305F}">
      <dgm:prSet/>
      <dgm:spPr/>
      <dgm:t>
        <a:bodyPr/>
        <a:lstStyle/>
        <a:p>
          <a:endParaRPr lang="es-ES"/>
        </a:p>
      </dgm:t>
    </dgm:pt>
    <dgm:pt modelId="{5F5CB814-3CAA-46D3-8F7A-B3769F5DB228}" type="sibTrans" cxnId="{BF6DDDA4-3F5F-4D6D-8B55-D489860D305F}">
      <dgm:prSet/>
      <dgm:spPr/>
      <dgm:t>
        <a:bodyPr/>
        <a:lstStyle/>
        <a:p>
          <a:endParaRPr lang="es-ES"/>
        </a:p>
      </dgm:t>
    </dgm:pt>
    <dgm:pt modelId="{5948AD5A-E9CE-46E5-BBA2-8FB8AA0E5A27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b="1" noProof="0" dirty="0"/>
            <a:t>Sotsdirector</a:t>
          </a:r>
          <a:r>
            <a:rPr lang="ca-ES" sz="1200" noProof="0" dirty="0"/>
            <a:t> valida la proposta</a:t>
          </a:r>
        </a:p>
      </dgm:t>
    </dgm:pt>
    <dgm:pt modelId="{BBB1E2A1-CC30-4962-9A49-3094BB27C75F}" type="parTrans" cxnId="{3C8ED851-429F-45B1-8178-0D850B5CBD67}">
      <dgm:prSet/>
      <dgm:spPr/>
      <dgm:t>
        <a:bodyPr/>
        <a:lstStyle/>
        <a:p>
          <a:endParaRPr lang="es-ES"/>
        </a:p>
      </dgm:t>
    </dgm:pt>
    <dgm:pt modelId="{E419870A-9BF6-4D9E-AAB1-6FBE3AD2DFC2}" type="sibTrans" cxnId="{3C8ED851-429F-45B1-8178-0D850B5CBD67}">
      <dgm:prSet/>
      <dgm:spPr/>
      <dgm:t>
        <a:bodyPr/>
        <a:lstStyle/>
        <a:p>
          <a:endParaRPr lang="es-ES"/>
        </a:p>
      </dgm:t>
    </dgm:pt>
    <dgm:pt modelId="{4A2E768E-036D-4A14-A63C-43E176791515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b="1" noProof="0" dirty="0"/>
            <a:t>Universitat de destí </a:t>
          </a:r>
          <a:r>
            <a:rPr lang="ca-ES" sz="1200" noProof="0" dirty="0"/>
            <a:t>valida la proposta</a:t>
          </a:r>
        </a:p>
      </dgm:t>
    </dgm:pt>
    <dgm:pt modelId="{BE6327EC-02F3-48A4-9472-D619867A1C44}" type="parTrans" cxnId="{AA6DA237-BF15-4586-82B4-49C12C71C1F3}">
      <dgm:prSet/>
      <dgm:spPr/>
      <dgm:t>
        <a:bodyPr/>
        <a:lstStyle/>
        <a:p>
          <a:endParaRPr lang="es-ES"/>
        </a:p>
      </dgm:t>
    </dgm:pt>
    <dgm:pt modelId="{84714DEC-843A-4F7F-B505-51071FFF827B}" type="sibTrans" cxnId="{AA6DA237-BF15-4586-82B4-49C12C71C1F3}">
      <dgm:prSet/>
      <dgm:spPr/>
      <dgm:t>
        <a:bodyPr/>
        <a:lstStyle/>
        <a:p>
          <a:endParaRPr lang="es-ES"/>
        </a:p>
      </dgm:t>
    </dgm:pt>
    <dgm:pt modelId="{570E84C6-E793-4B8E-8D04-C126B5F4D8A8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b="1" noProof="0" dirty="0"/>
            <a:t>e-secretaria</a:t>
          </a:r>
        </a:p>
        <a:p>
          <a:r>
            <a:rPr lang="ca-ES" sz="1200" b="1" noProof="0" dirty="0"/>
            <a:t>El document es puja automàticament signat</a:t>
          </a:r>
        </a:p>
      </dgm:t>
    </dgm:pt>
    <dgm:pt modelId="{ED307E30-9775-4130-A71B-E4A9540EB5A1}" type="parTrans" cxnId="{FF36421B-9F5B-46EB-B177-F4D29C1B32C2}">
      <dgm:prSet/>
      <dgm:spPr/>
      <dgm:t>
        <a:bodyPr/>
        <a:lstStyle/>
        <a:p>
          <a:endParaRPr lang="es-ES"/>
        </a:p>
      </dgm:t>
    </dgm:pt>
    <dgm:pt modelId="{C0F8DAFB-E0B0-4049-89BF-4BCD14565374}" type="sibTrans" cxnId="{FF36421B-9F5B-46EB-B177-F4D29C1B32C2}">
      <dgm:prSet/>
      <dgm:spPr/>
      <dgm:t>
        <a:bodyPr/>
        <a:lstStyle/>
        <a:p>
          <a:endParaRPr lang="es-ES"/>
        </a:p>
      </dgm:t>
    </dgm:pt>
    <dgm:pt modelId="{26E05DA0-04CC-48C9-8AF6-0C6FB02928D6}" type="pres">
      <dgm:prSet presAssocID="{AD21299F-A3FB-4DE0-8AD4-BB94F8E5E1C9}" presName="Name0" presStyleCnt="0">
        <dgm:presLayoutVars>
          <dgm:dir/>
          <dgm:resizeHandles val="exact"/>
        </dgm:presLayoutVars>
      </dgm:prSet>
      <dgm:spPr/>
    </dgm:pt>
    <dgm:pt modelId="{604F1E90-0B6F-4B5B-8BF4-4364E17D7633}" type="pres">
      <dgm:prSet presAssocID="{AD21299F-A3FB-4DE0-8AD4-BB94F8E5E1C9}" presName="arrow" presStyleLbl="bgShp" presStyleIdx="0" presStyleCnt="1"/>
      <dgm:spPr>
        <a:solidFill>
          <a:srgbClr val="1A4677"/>
        </a:solidFill>
      </dgm:spPr>
    </dgm:pt>
    <dgm:pt modelId="{D686B380-8921-4138-AE06-BBB4E6898F56}" type="pres">
      <dgm:prSet presAssocID="{AD21299F-A3FB-4DE0-8AD4-BB94F8E5E1C9}" presName="points" presStyleCnt="0"/>
      <dgm:spPr/>
    </dgm:pt>
    <dgm:pt modelId="{8E274D6D-A31E-40C6-903D-3DA34C27BA69}" type="pres">
      <dgm:prSet presAssocID="{3C83FE38-F9BA-4323-9311-42BBD80CD6F2}" presName="compositeA" presStyleCnt="0"/>
      <dgm:spPr/>
    </dgm:pt>
    <dgm:pt modelId="{A4127742-6ACD-4D23-A7D6-7218986EC442}" type="pres">
      <dgm:prSet presAssocID="{3C83FE38-F9BA-4323-9311-42BBD80CD6F2}" presName="textA" presStyleLbl="revTx" presStyleIdx="0" presStyleCnt="4">
        <dgm:presLayoutVars>
          <dgm:bulletEnabled val="1"/>
        </dgm:presLayoutVars>
      </dgm:prSet>
      <dgm:spPr/>
    </dgm:pt>
    <dgm:pt modelId="{42D916EB-C862-4167-A0BC-236894DD6FD5}" type="pres">
      <dgm:prSet presAssocID="{3C83FE38-F9BA-4323-9311-42BBD80CD6F2}" presName="circleA" presStyleLbl="node1" presStyleIdx="0" presStyleCnt="4"/>
      <dgm:spPr/>
    </dgm:pt>
    <dgm:pt modelId="{CCB18275-5E9E-4983-B714-C54395884EE8}" type="pres">
      <dgm:prSet presAssocID="{3C83FE38-F9BA-4323-9311-42BBD80CD6F2}" presName="spaceA" presStyleCnt="0"/>
      <dgm:spPr/>
    </dgm:pt>
    <dgm:pt modelId="{E0CDEE81-5CDF-4C44-B7F6-AD63DFD15C57}" type="pres">
      <dgm:prSet presAssocID="{5F5CB814-3CAA-46D3-8F7A-B3769F5DB228}" presName="space" presStyleCnt="0"/>
      <dgm:spPr/>
    </dgm:pt>
    <dgm:pt modelId="{3875FED9-3670-4510-BC83-E134B7B61500}" type="pres">
      <dgm:prSet presAssocID="{5948AD5A-E9CE-46E5-BBA2-8FB8AA0E5A27}" presName="compositeB" presStyleCnt="0"/>
      <dgm:spPr/>
    </dgm:pt>
    <dgm:pt modelId="{B4CEE28E-7C09-4E98-AC08-5AE95BCB9E80}" type="pres">
      <dgm:prSet presAssocID="{5948AD5A-E9CE-46E5-BBA2-8FB8AA0E5A27}" presName="textB" presStyleLbl="revTx" presStyleIdx="1" presStyleCnt="4">
        <dgm:presLayoutVars>
          <dgm:bulletEnabled val="1"/>
        </dgm:presLayoutVars>
      </dgm:prSet>
      <dgm:spPr/>
    </dgm:pt>
    <dgm:pt modelId="{3EC0FF3B-61AF-4D2D-90B5-7953A5297342}" type="pres">
      <dgm:prSet presAssocID="{5948AD5A-E9CE-46E5-BBA2-8FB8AA0E5A27}" presName="circleB" presStyleLbl="node1" presStyleIdx="1" presStyleCnt="4"/>
      <dgm:spPr/>
    </dgm:pt>
    <dgm:pt modelId="{D2F85A5D-EA67-4079-8F98-8559C8404138}" type="pres">
      <dgm:prSet presAssocID="{5948AD5A-E9CE-46E5-BBA2-8FB8AA0E5A27}" presName="spaceB" presStyleCnt="0"/>
      <dgm:spPr/>
    </dgm:pt>
    <dgm:pt modelId="{2DD20F99-E403-4825-BDF6-992E7EF2AD22}" type="pres">
      <dgm:prSet presAssocID="{E419870A-9BF6-4D9E-AAB1-6FBE3AD2DFC2}" presName="space" presStyleCnt="0"/>
      <dgm:spPr/>
    </dgm:pt>
    <dgm:pt modelId="{2831B147-5DC2-4E64-9B54-1DB8905F8A31}" type="pres">
      <dgm:prSet presAssocID="{4A2E768E-036D-4A14-A63C-43E176791515}" presName="compositeA" presStyleCnt="0"/>
      <dgm:spPr/>
    </dgm:pt>
    <dgm:pt modelId="{94ADF742-2DFA-499F-A3FA-A8C8BB7C401A}" type="pres">
      <dgm:prSet presAssocID="{4A2E768E-036D-4A14-A63C-43E176791515}" presName="textA" presStyleLbl="revTx" presStyleIdx="2" presStyleCnt="4">
        <dgm:presLayoutVars>
          <dgm:bulletEnabled val="1"/>
        </dgm:presLayoutVars>
      </dgm:prSet>
      <dgm:spPr/>
    </dgm:pt>
    <dgm:pt modelId="{7C00797C-5986-4D46-AE18-4B7CC21E4121}" type="pres">
      <dgm:prSet presAssocID="{4A2E768E-036D-4A14-A63C-43E176791515}" presName="circleA" presStyleLbl="node1" presStyleIdx="2" presStyleCnt="4"/>
      <dgm:spPr/>
    </dgm:pt>
    <dgm:pt modelId="{9CA55C05-E662-48F9-9040-293423BA34FC}" type="pres">
      <dgm:prSet presAssocID="{4A2E768E-036D-4A14-A63C-43E176791515}" presName="spaceA" presStyleCnt="0"/>
      <dgm:spPr/>
    </dgm:pt>
    <dgm:pt modelId="{D1658136-1B3F-4827-B6C2-8B8CE1B9EEC7}" type="pres">
      <dgm:prSet presAssocID="{84714DEC-843A-4F7F-B505-51071FFF827B}" presName="space" presStyleCnt="0"/>
      <dgm:spPr/>
    </dgm:pt>
    <dgm:pt modelId="{01C0AB52-5C00-4CB6-85E4-52D20F450AF0}" type="pres">
      <dgm:prSet presAssocID="{570E84C6-E793-4B8E-8D04-C126B5F4D8A8}" presName="compositeB" presStyleCnt="0"/>
      <dgm:spPr/>
    </dgm:pt>
    <dgm:pt modelId="{5659A232-8CC5-4367-990D-46267A9F0AFD}" type="pres">
      <dgm:prSet presAssocID="{570E84C6-E793-4B8E-8D04-C126B5F4D8A8}" presName="textB" presStyleLbl="revTx" presStyleIdx="3" presStyleCnt="4">
        <dgm:presLayoutVars>
          <dgm:bulletEnabled val="1"/>
        </dgm:presLayoutVars>
      </dgm:prSet>
      <dgm:spPr/>
    </dgm:pt>
    <dgm:pt modelId="{8A283439-9706-4459-A244-C5D2660C2D0D}" type="pres">
      <dgm:prSet presAssocID="{570E84C6-E793-4B8E-8D04-C126B5F4D8A8}" presName="circleB" presStyleLbl="node1" presStyleIdx="3" presStyleCnt="4"/>
      <dgm:spPr/>
    </dgm:pt>
    <dgm:pt modelId="{EB42C502-938C-44AB-B15D-6745788A438E}" type="pres">
      <dgm:prSet presAssocID="{570E84C6-E793-4B8E-8D04-C126B5F4D8A8}" presName="spaceB" presStyleCnt="0"/>
      <dgm:spPr/>
    </dgm:pt>
  </dgm:ptLst>
  <dgm:cxnLst>
    <dgm:cxn modelId="{FF36421B-9F5B-46EB-B177-F4D29C1B32C2}" srcId="{AD21299F-A3FB-4DE0-8AD4-BB94F8E5E1C9}" destId="{570E84C6-E793-4B8E-8D04-C126B5F4D8A8}" srcOrd="3" destOrd="0" parTransId="{ED307E30-9775-4130-A71B-E4A9540EB5A1}" sibTransId="{C0F8DAFB-E0B0-4049-89BF-4BCD14565374}"/>
    <dgm:cxn modelId="{AA6DA237-BF15-4586-82B4-49C12C71C1F3}" srcId="{AD21299F-A3FB-4DE0-8AD4-BB94F8E5E1C9}" destId="{4A2E768E-036D-4A14-A63C-43E176791515}" srcOrd="2" destOrd="0" parTransId="{BE6327EC-02F3-48A4-9472-D619867A1C44}" sibTransId="{84714DEC-843A-4F7F-B505-51071FFF827B}"/>
    <dgm:cxn modelId="{3C8ED851-429F-45B1-8178-0D850B5CBD67}" srcId="{AD21299F-A3FB-4DE0-8AD4-BB94F8E5E1C9}" destId="{5948AD5A-E9CE-46E5-BBA2-8FB8AA0E5A27}" srcOrd="1" destOrd="0" parTransId="{BBB1E2A1-CC30-4962-9A49-3094BB27C75F}" sibTransId="{E419870A-9BF6-4D9E-AAB1-6FBE3AD2DFC2}"/>
    <dgm:cxn modelId="{4E221E57-2610-4386-BF95-14C71AA6EC67}" type="presOf" srcId="{4A2E768E-036D-4A14-A63C-43E176791515}" destId="{94ADF742-2DFA-499F-A3FA-A8C8BB7C401A}" srcOrd="0" destOrd="0" presId="urn:microsoft.com/office/officeart/2005/8/layout/hProcess11"/>
    <dgm:cxn modelId="{7BDC49A0-3F6E-471B-9921-645BAB25B751}" type="presOf" srcId="{570E84C6-E793-4B8E-8D04-C126B5F4D8A8}" destId="{5659A232-8CC5-4367-990D-46267A9F0AFD}" srcOrd="0" destOrd="0" presId="urn:microsoft.com/office/officeart/2005/8/layout/hProcess11"/>
    <dgm:cxn modelId="{BF6DDDA4-3F5F-4D6D-8B55-D489860D305F}" srcId="{AD21299F-A3FB-4DE0-8AD4-BB94F8E5E1C9}" destId="{3C83FE38-F9BA-4323-9311-42BBD80CD6F2}" srcOrd="0" destOrd="0" parTransId="{24F47DBB-4732-41E4-93AE-F12187D195CA}" sibTransId="{5F5CB814-3CAA-46D3-8F7A-B3769F5DB228}"/>
    <dgm:cxn modelId="{D7BE16C7-A3C3-4118-B8CD-4ABD5CA3CB5F}" type="presOf" srcId="{AD21299F-A3FB-4DE0-8AD4-BB94F8E5E1C9}" destId="{26E05DA0-04CC-48C9-8AF6-0C6FB02928D6}" srcOrd="0" destOrd="0" presId="urn:microsoft.com/office/officeart/2005/8/layout/hProcess11"/>
    <dgm:cxn modelId="{A9D1F3C8-ED73-4C37-BD9F-C7A7903F97D8}" type="presOf" srcId="{5948AD5A-E9CE-46E5-BBA2-8FB8AA0E5A27}" destId="{B4CEE28E-7C09-4E98-AC08-5AE95BCB9E80}" srcOrd="0" destOrd="0" presId="urn:microsoft.com/office/officeart/2005/8/layout/hProcess11"/>
    <dgm:cxn modelId="{34D964E3-11BF-416D-9512-F0ACDBB040F9}" type="presOf" srcId="{3C83FE38-F9BA-4323-9311-42BBD80CD6F2}" destId="{A4127742-6ACD-4D23-A7D6-7218986EC442}" srcOrd="0" destOrd="0" presId="urn:microsoft.com/office/officeart/2005/8/layout/hProcess11"/>
    <dgm:cxn modelId="{327FB61A-8DF7-45CE-910E-6016663D05C5}" type="presParOf" srcId="{26E05DA0-04CC-48C9-8AF6-0C6FB02928D6}" destId="{604F1E90-0B6F-4B5B-8BF4-4364E17D7633}" srcOrd="0" destOrd="0" presId="urn:microsoft.com/office/officeart/2005/8/layout/hProcess11"/>
    <dgm:cxn modelId="{84F253AD-87B4-4556-8977-1F6582C2555C}" type="presParOf" srcId="{26E05DA0-04CC-48C9-8AF6-0C6FB02928D6}" destId="{D686B380-8921-4138-AE06-BBB4E6898F56}" srcOrd="1" destOrd="0" presId="urn:microsoft.com/office/officeart/2005/8/layout/hProcess11"/>
    <dgm:cxn modelId="{E3AB972C-31F4-424D-9DD2-7489BE14C5AB}" type="presParOf" srcId="{D686B380-8921-4138-AE06-BBB4E6898F56}" destId="{8E274D6D-A31E-40C6-903D-3DA34C27BA69}" srcOrd="0" destOrd="0" presId="urn:microsoft.com/office/officeart/2005/8/layout/hProcess11"/>
    <dgm:cxn modelId="{C9E5B049-6813-45D4-B229-90952BD2203C}" type="presParOf" srcId="{8E274D6D-A31E-40C6-903D-3DA34C27BA69}" destId="{A4127742-6ACD-4D23-A7D6-7218986EC442}" srcOrd="0" destOrd="0" presId="urn:microsoft.com/office/officeart/2005/8/layout/hProcess11"/>
    <dgm:cxn modelId="{2A660D86-D547-4463-9C5D-ECF137D9CA9D}" type="presParOf" srcId="{8E274D6D-A31E-40C6-903D-3DA34C27BA69}" destId="{42D916EB-C862-4167-A0BC-236894DD6FD5}" srcOrd="1" destOrd="0" presId="urn:microsoft.com/office/officeart/2005/8/layout/hProcess11"/>
    <dgm:cxn modelId="{5A725FB1-3060-4D4F-88C3-56569EC241B2}" type="presParOf" srcId="{8E274D6D-A31E-40C6-903D-3DA34C27BA69}" destId="{CCB18275-5E9E-4983-B714-C54395884EE8}" srcOrd="2" destOrd="0" presId="urn:microsoft.com/office/officeart/2005/8/layout/hProcess11"/>
    <dgm:cxn modelId="{27C65F90-A2D5-4E6D-850C-4C340FAEA5A1}" type="presParOf" srcId="{D686B380-8921-4138-AE06-BBB4E6898F56}" destId="{E0CDEE81-5CDF-4C44-B7F6-AD63DFD15C57}" srcOrd="1" destOrd="0" presId="urn:microsoft.com/office/officeart/2005/8/layout/hProcess11"/>
    <dgm:cxn modelId="{B4A7249B-9A6F-4DF6-BC81-B043C4EC5093}" type="presParOf" srcId="{D686B380-8921-4138-AE06-BBB4E6898F56}" destId="{3875FED9-3670-4510-BC83-E134B7B61500}" srcOrd="2" destOrd="0" presId="urn:microsoft.com/office/officeart/2005/8/layout/hProcess11"/>
    <dgm:cxn modelId="{585C6999-F9BB-4D97-BC63-C39E5828BCF6}" type="presParOf" srcId="{3875FED9-3670-4510-BC83-E134B7B61500}" destId="{B4CEE28E-7C09-4E98-AC08-5AE95BCB9E80}" srcOrd="0" destOrd="0" presId="urn:microsoft.com/office/officeart/2005/8/layout/hProcess11"/>
    <dgm:cxn modelId="{A61602CD-345D-4852-8132-8B6DFE6AAF45}" type="presParOf" srcId="{3875FED9-3670-4510-BC83-E134B7B61500}" destId="{3EC0FF3B-61AF-4D2D-90B5-7953A5297342}" srcOrd="1" destOrd="0" presId="urn:microsoft.com/office/officeart/2005/8/layout/hProcess11"/>
    <dgm:cxn modelId="{357D4E7F-D71C-4D50-B86F-39431723E645}" type="presParOf" srcId="{3875FED9-3670-4510-BC83-E134B7B61500}" destId="{D2F85A5D-EA67-4079-8F98-8559C8404138}" srcOrd="2" destOrd="0" presId="urn:microsoft.com/office/officeart/2005/8/layout/hProcess11"/>
    <dgm:cxn modelId="{305BD6A0-4432-4F24-BB21-F0BF739C0C49}" type="presParOf" srcId="{D686B380-8921-4138-AE06-BBB4E6898F56}" destId="{2DD20F99-E403-4825-BDF6-992E7EF2AD22}" srcOrd="3" destOrd="0" presId="urn:microsoft.com/office/officeart/2005/8/layout/hProcess11"/>
    <dgm:cxn modelId="{95A8E63E-8EEB-4A95-B94D-B53B5B95359F}" type="presParOf" srcId="{D686B380-8921-4138-AE06-BBB4E6898F56}" destId="{2831B147-5DC2-4E64-9B54-1DB8905F8A31}" srcOrd="4" destOrd="0" presId="urn:microsoft.com/office/officeart/2005/8/layout/hProcess11"/>
    <dgm:cxn modelId="{FABCD5B6-AE90-4B58-870D-24EE69019F42}" type="presParOf" srcId="{2831B147-5DC2-4E64-9B54-1DB8905F8A31}" destId="{94ADF742-2DFA-499F-A3FA-A8C8BB7C401A}" srcOrd="0" destOrd="0" presId="urn:microsoft.com/office/officeart/2005/8/layout/hProcess11"/>
    <dgm:cxn modelId="{AB3BD464-2721-49BF-A06B-7BFD15A90376}" type="presParOf" srcId="{2831B147-5DC2-4E64-9B54-1DB8905F8A31}" destId="{7C00797C-5986-4D46-AE18-4B7CC21E4121}" srcOrd="1" destOrd="0" presId="urn:microsoft.com/office/officeart/2005/8/layout/hProcess11"/>
    <dgm:cxn modelId="{FA83AEFC-6C9E-4719-B183-22B68FBAE225}" type="presParOf" srcId="{2831B147-5DC2-4E64-9B54-1DB8905F8A31}" destId="{9CA55C05-E662-48F9-9040-293423BA34FC}" srcOrd="2" destOrd="0" presId="urn:microsoft.com/office/officeart/2005/8/layout/hProcess11"/>
    <dgm:cxn modelId="{55E23A00-ECAB-4869-8E25-EFA94ADF5F2C}" type="presParOf" srcId="{D686B380-8921-4138-AE06-BBB4E6898F56}" destId="{D1658136-1B3F-4827-B6C2-8B8CE1B9EEC7}" srcOrd="5" destOrd="0" presId="urn:microsoft.com/office/officeart/2005/8/layout/hProcess11"/>
    <dgm:cxn modelId="{A4AC9A48-8CD7-491F-A92D-92D60265440D}" type="presParOf" srcId="{D686B380-8921-4138-AE06-BBB4E6898F56}" destId="{01C0AB52-5C00-4CB6-85E4-52D20F450AF0}" srcOrd="6" destOrd="0" presId="urn:microsoft.com/office/officeart/2005/8/layout/hProcess11"/>
    <dgm:cxn modelId="{7C4C2F2D-08D9-4A3B-BBEF-2EBD9866649E}" type="presParOf" srcId="{01C0AB52-5C00-4CB6-85E4-52D20F450AF0}" destId="{5659A232-8CC5-4367-990D-46267A9F0AFD}" srcOrd="0" destOrd="0" presId="urn:microsoft.com/office/officeart/2005/8/layout/hProcess11"/>
    <dgm:cxn modelId="{CF6E7557-6C64-403F-BCC4-2BF29C014CE2}" type="presParOf" srcId="{01C0AB52-5C00-4CB6-85E4-52D20F450AF0}" destId="{8A283439-9706-4459-A244-C5D2660C2D0D}" srcOrd="1" destOrd="0" presId="urn:microsoft.com/office/officeart/2005/8/layout/hProcess11"/>
    <dgm:cxn modelId="{6B1F6CCE-C914-45B0-B0F6-9A89EE57BE7C}" type="presParOf" srcId="{01C0AB52-5C00-4CB6-85E4-52D20F450AF0}" destId="{EB42C502-938C-44AB-B15D-6745788A438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21299F-A3FB-4DE0-8AD4-BB94F8E5E1C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C83FE38-F9BA-4323-9311-42BBD80CD6F2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b="1" noProof="0" dirty="0"/>
            <a:t>Estudiant</a:t>
          </a:r>
          <a:r>
            <a:rPr lang="ca-ES" sz="1200" noProof="0" dirty="0"/>
            <a:t> puja i envia les propostes (via </a:t>
          </a:r>
          <a:r>
            <a:rPr lang="ca-ES" sz="1200" noProof="0" dirty="0" err="1"/>
            <a:t>aplicatiu</a:t>
          </a:r>
          <a:r>
            <a:rPr lang="ca-ES" sz="1200" noProof="0" dirty="0"/>
            <a:t> de </a:t>
          </a:r>
          <a:r>
            <a:rPr lang="ca-ES" sz="1200" noProof="0" dirty="0" err="1"/>
            <a:t>Precompromisos</a:t>
          </a:r>
          <a:r>
            <a:rPr lang="ca-ES" sz="1200" noProof="0" dirty="0"/>
            <a:t> </a:t>
          </a:r>
          <a:r>
            <a:rPr lang="ca-ES" sz="1200" noProof="0" dirty="0" err="1"/>
            <a:t>Outgoing</a:t>
          </a:r>
          <a:r>
            <a:rPr lang="ca-ES" sz="1200" noProof="0" dirty="0"/>
            <a:t>)</a:t>
          </a:r>
        </a:p>
      </dgm:t>
    </dgm:pt>
    <dgm:pt modelId="{24F47DBB-4732-41E4-93AE-F12187D195CA}" type="parTrans" cxnId="{BF6DDDA4-3F5F-4D6D-8B55-D489860D305F}">
      <dgm:prSet/>
      <dgm:spPr/>
      <dgm:t>
        <a:bodyPr/>
        <a:lstStyle/>
        <a:p>
          <a:endParaRPr lang="es-ES"/>
        </a:p>
      </dgm:t>
    </dgm:pt>
    <dgm:pt modelId="{5F5CB814-3CAA-46D3-8F7A-B3769F5DB228}" type="sibTrans" cxnId="{BF6DDDA4-3F5F-4D6D-8B55-D489860D305F}">
      <dgm:prSet/>
      <dgm:spPr/>
      <dgm:t>
        <a:bodyPr/>
        <a:lstStyle/>
        <a:p>
          <a:endParaRPr lang="es-ES"/>
        </a:p>
      </dgm:t>
    </dgm:pt>
    <dgm:pt modelId="{5948AD5A-E9CE-46E5-BBA2-8FB8AA0E5A27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b="1" noProof="0"/>
            <a:t>Sotsdirector</a:t>
          </a:r>
          <a:r>
            <a:rPr lang="ca-ES" sz="1200" noProof="0"/>
            <a:t> valida propostes (aplicatiu de Precompromisos Outgoing)</a:t>
          </a:r>
        </a:p>
      </dgm:t>
    </dgm:pt>
    <dgm:pt modelId="{BBB1E2A1-CC30-4962-9A49-3094BB27C75F}" type="parTrans" cxnId="{3C8ED851-429F-45B1-8178-0D850B5CBD67}">
      <dgm:prSet/>
      <dgm:spPr/>
      <dgm:t>
        <a:bodyPr/>
        <a:lstStyle/>
        <a:p>
          <a:endParaRPr lang="es-ES"/>
        </a:p>
      </dgm:t>
    </dgm:pt>
    <dgm:pt modelId="{E419870A-9BF6-4D9E-AAB1-6FBE3AD2DFC2}" type="sibTrans" cxnId="{3C8ED851-429F-45B1-8178-0D850B5CBD67}">
      <dgm:prSet/>
      <dgm:spPr/>
      <dgm:t>
        <a:bodyPr/>
        <a:lstStyle/>
        <a:p>
          <a:endParaRPr lang="es-ES"/>
        </a:p>
      </dgm:t>
    </dgm:pt>
    <dgm:pt modelId="{4A2E768E-036D-4A14-A63C-43E176791515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b="1" noProof="0" dirty="0"/>
            <a:t>Estudiant </a:t>
          </a:r>
          <a:r>
            <a:rPr lang="ca-ES" sz="1200" noProof="0" dirty="0"/>
            <a:t>sol·licita la signatura del seu </a:t>
          </a:r>
          <a:r>
            <a:rPr lang="ca-ES" sz="1200" noProof="0" dirty="0" err="1"/>
            <a:t>learning</a:t>
          </a:r>
          <a:r>
            <a:rPr lang="ca-ES" sz="1200" noProof="0" dirty="0"/>
            <a:t> validat a través de DEMANA</a:t>
          </a:r>
        </a:p>
      </dgm:t>
    </dgm:pt>
    <dgm:pt modelId="{BE6327EC-02F3-48A4-9472-D619867A1C44}" type="parTrans" cxnId="{AA6DA237-BF15-4586-82B4-49C12C71C1F3}">
      <dgm:prSet/>
      <dgm:spPr/>
      <dgm:t>
        <a:bodyPr/>
        <a:lstStyle/>
        <a:p>
          <a:endParaRPr lang="es-ES"/>
        </a:p>
      </dgm:t>
    </dgm:pt>
    <dgm:pt modelId="{84714DEC-843A-4F7F-B505-51071FFF827B}" type="sibTrans" cxnId="{AA6DA237-BF15-4586-82B4-49C12C71C1F3}">
      <dgm:prSet/>
      <dgm:spPr/>
      <dgm:t>
        <a:bodyPr/>
        <a:lstStyle/>
        <a:p>
          <a:endParaRPr lang="es-ES"/>
        </a:p>
      </dgm:t>
    </dgm:pt>
    <dgm:pt modelId="{570E84C6-E793-4B8E-8D04-C126B5F4D8A8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noProof="0" dirty="0"/>
            <a:t>L’</a:t>
          </a:r>
          <a:r>
            <a:rPr lang="ca-ES" sz="1200" b="1" noProof="0" dirty="0"/>
            <a:t>Oficina de Relacions Internacionals </a:t>
          </a:r>
          <a:r>
            <a:rPr lang="ca-ES" sz="1200" noProof="0" dirty="0"/>
            <a:t>adjunta els </a:t>
          </a:r>
          <a:r>
            <a:rPr lang="ca-ES" sz="1200" noProof="0" dirty="0" err="1"/>
            <a:t>learnings</a:t>
          </a:r>
          <a:r>
            <a:rPr lang="ca-ES" sz="1200" noProof="0" dirty="0"/>
            <a:t> signats a la sol·licituds fetes via DEMANA</a:t>
          </a:r>
        </a:p>
      </dgm:t>
    </dgm:pt>
    <dgm:pt modelId="{ED307E30-9775-4130-A71B-E4A9540EB5A1}" type="parTrans" cxnId="{FF36421B-9F5B-46EB-B177-F4D29C1B32C2}">
      <dgm:prSet/>
      <dgm:spPr/>
      <dgm:t>
        <a:bodyPr/>
        <a:lstStyle/>
        <a:p>
          <a:endParaRPr lang="es-ES"/>
        </a:p>
      </dgm:t>
    </dgm:pt>
    <dgm:pt modelId="{C0F8DAFB-E0B0-4049-89BF-4BCD14565374}" type="sibTrans" cxnId="{FF36421B-9F5B-46EB-B177-F4D29C1B32C2}">
      <dgm:prSet/>
      <dgm:spPr/>
      <dgm:t>
        <a:bodyPr/>
        <a:lstStyle/>
        <a:p>
          <a:endParaRPr lang="es-ES"/>
        </a:p>
      </dgm:t>
    </dgm:pt>
    <dgm:pt modelId="{26E05DA0-04CC-48C9-8AF6-0C6FB02928D6}" type="pres">
      <dgm:prSet presAssocID="{AD21299F-A3FB-4DE0-8AD4-BB94F8E5E1C9}" presName="Name0" presStyleCnt="0">
        <dgm:presLayoutVars>
          <dgm:dir/>
          <dgm:resizeHandles val="exact"/>
        </dgm:presLayoutVars>
      </dgm:prSet>
      <dgm:spPr/>
    </dgm:pt>
    <dgm:pt modelId="{604F1E90-0B6F-4B5B-8BF4-4364E17D7633}" type="pres">
      <dgm:prSet presAssocID="{AD21299F-A3FB-4DE0-8AD4-BB94F8E5E1C9}" presName="arrow" presStyleLbl="bgShp" presStyleIdx="0" presStyleCnt="1"/>
      <dgm:spPr>
        <a:solidFill>
          <a:srgbClr val="1A4677"/>
        </a:solidFill>
      </dgm:spPr>
    </dgm:pt>
    <dgm:pt modelId="{D686B380-8921-4138-AE06-BBB4E6898F56}" type="pres">
      <dgm:prSet presAssocID="{AD21299F-A3FB-4DE0-8AD4-BB94F8E5E1C9}" presName="points" presStyleCnt="0"/>
      <dgm:spPr/>
    </dgm:pt>
    <dgm:pt modelId="{8E274D6D-A31E-40C6-903D-3DA34C27BA69}" type="pres">
      <dgm:prSet presAssocID="{3C83FE38-F9BA-4323-9311-42BBD80CD6F2}" presName="compositeA" presStyleCnt="0"/>
      <dgm:spPr/>
    </dgm:pt>
    <dgm:pt modelId="{A4127742-6ACD-4D23-A7D6-7218986EC442}" type="pres">
      <dgm:prSet presAssocID="{3C83FE38-F9BA-4323-9311-42BBD80CD6F2}" presName="textA" presStyleLbl="revTx" presStyleIdx="0" presStyleCnt="4">
        <dgm:presLayoutVars>
          <dgm:bulletEnabled val="1"/>
        </dgm:presLayoutVars>
      </dgm:prSet>
      <dgm:spPr/>
    </dgm:pt>
    <dgm:pt modelId="{42D916EB-C862-4167-A0BC-236894DD6FD5}" type="pres">
      <dgm:prSet presAssocID="{3C83FE38-F9BA-4323-9311-42BBD80CD6F2}" presName="circleA" presStyleLbl="node1" presStyleIdx="0" presStyleCnt="4"/>
      <dgm:spPr/>
    </dgm:pt>
    <dgm:pt modelId="{CCB18275-5E9E-4983-B714-C54395884EE8}" type="pres">
      <dgm:prSet presAssocID="{3C83FE38-F9BA-4323-9311-42BBD80CD6F2}" presName="spaceA" presStyleCnt="0"/>
      <dgm:spPr/>
    </dgm:pt>
    <dgm:pt modelId="{E0CDEE81-5CDF-4C44-B7F6-AD63DFD15C57}" type="pres">
      <dgm:prSet presAssocID="{5F5CB814-3CAA-46D3-8F7A-B3769F5DB228}" presName="space" presStyleCnt="0"/>
      <dgm:spPr/>
    </dgm:pt>
    <dgm:pt modelId="{3875FED9-3670-4510-BC83-E134B7B61500}" type="pres">
      <dgm:prSet presAssocID="{5948AD5A-E9CE-46E5-BBA2-8FB8AA0E5A27}" presName="compositeB" presStyleCnt="0"/>
      <dgm:spPr/>
    </dgm:pt>
    <dgm:pt modelId="{B4CEE28E-7C09-4E98-AC08-5AE95BCB9E80}" type="pres">
      <dgm:prSet presAssocID="{5948AD5A-E9CE-46E5-BBA2-8FB8AA0E5A27}" presName="textB" presStyleLbl="revTx" presStyleIdx="1" presStyleCnt="4">
        <dgm:presLayoutVars>
          <dgm:bulletEnabled val="1"/>
        </dgm:presLayoutVars>
      </dgm:prSet>
      <dgm:spPr/>
    </dgm:pt>
    <dgm:pt modelId="{3EC0FF3B-61AF-4D2D-90B5-7953A5297342}" type="pres">
      <dgm:prSet presAssocID="{5948AD5A-E9CE-46E5-BBA2-8FB8AA0E5A27}" presName="circleB" presStyleLbl="node1" presStyleIdx="1" presStyleCnt="4"/>
      <dgm:spPr/>
    </dgm:pt>
    <dgm:pt modelId="{D2F85A5D-EA67-4079-8F98-8559C8404138}" type="pres">
      <dgm:prSet presAssocID="{5948AD5A-E9CE-46E5-BBA2-8FB8AA0E5A27}" presName="spaceB" presStyleCnt="0"/>
      <dgm:spPr/>
    </dgm:pt>
    <dgm:pt modelId="{2DD20F99-E403-4825-BDF6-992E7EF2AD22}" type="pres">
      <dgm:prSet presAssocID="{E419870A-9BF6-4D9E-AAB1-6FBE3AD2DFC2}" presName="space" presStyleCnt="0"/>
      <dgm:spPr/>
    </dgm:pt>
    <dgm:pt modelId="{2831B147-5DC2-4E64-9B54-1DB8905F8A31}" type="pres">
      <dgm:prSet presAssocID="{4A2E768E-036D-4A14-A63C-43E176791515}" presName="compositeA" presStyleCnt="0"/>
      <dgm:spPr/>
    </dgm:pt>
    <dgm:pt modelId="{94ADF742-2DFA-499F-A3FA-A8C8BB7C401A}" type="pres">
      <dgm:prSet presAssocID="{4A2E768E-036D-4A14-A63C-43E176791515}" presName="textA" presStyleLbl="revTx" presStyleIdx="2" presStyleCnt="4">
        <dgm:presLayoutVars>
          <dgm:bulletEnabled val="1"/>
        </dgm:presLayoutVars>
      </dgm:prSet>
      <dgm:spPr/>
    </dgm:pt>
    <dgm:pt modelId="{7C00797C-5986-4D46-AE18-4B7CC21E4121}" type="pres">
      <dgm:prSet presAssocID="{4A2E768E-036D-4A14-A63C-43E176791515}" presName="circleA" presStyleLbl="node1" presStyleIdx="2" presStyleCnt="4"/>
      <dgm:spPr/>
    </dgm:pt>
    <dgm:pt modelId="{9CA55C05-E662-48F9-9040-293423BA34FC}" type="pres">
      <dgm:prSet presAssocID="{4A2E768E-036D-4A14-A63C-43E176791515}" presName="spaceA" presStyleCnt="0"/>
      <dgm:spPr/>
    </dgm:pt>
    <dgm:pt modelId="{D1658136-1B3F-4827-B6C2-8B8CE1B9EEC7}" type="pres">
      <dgm:prSet presAssocID="{84714DEC-843A-4F7F-B505-51071FFF827B}" presName="space" presStyleCnt="0"/>
      <dgm:spPr/>
    </dgm:pt>
    <dgm:pt modelId="{01C0AB52-5C00-4CB6-85E4-52D20F450AF0}" type="pres">
      <dgm:prSet presAssocID="{570E84C6-E793-4B8E-8D04-C126B5F4D8A8}" presName="compositeB" presStyleCnt="0"/>
      <dgm:spPr/>
    </dgm:pt>
    <dgm:pt modelId="{5659A232-8CC5-4367-990D-46267A9F0AFD}" type="pres">
      <dgm:prSet presAssocID="{570E84C6-E793-4B8E-8D04-C126B5F4D8A8}" presName="textB" presStyleLbl="revTx" presStyleIdx="3" presStyleCnt="4">
        <dgm:presLayoutVars>
          <dgm:bulletEnabled val="1"/>
        </dgm:presLayoutVars>
      </dgm:prSet>
      <dgm:spPr/>
    </dgm:pt>
    <dgm:pt modelId="{8A283439-9706-4459-A244-C5D2660C2D0D}" type="pres">
      <dgm:prSet presAssocID="{570E84C6-E793-4B8E-8D04-C126B5F4D8A8}" presName="circleB" presStyleLbl="node1" presStyleIdx="3" presStyleCnt="4"/>
      <dgm:spPr/>
    </dgm:pt>
    <dgm:pt modelId="{EB42C502-938C-44AB-B15D-6745788A438E}" type="pres">
      <dgm:prSet presAssocID="{570E84C6-E793-4B8E-8D04-C126B5F4D8A8}" presName="spaceB" presStyleCnt="0"/>
      <dgm:spPr/>
    </dgm:pt>
  </dgm:ptLst>
  <dgm:cxnLst>
    <dgm:cxn modelId="{FF36421B-9F5B-46EB-B177-F4D29C1B32C2}" srcId="{AD21299F-A3FB-4DE0-8AD4-BB94F8E5E1C9}" destId="{570E84C6-E793-4B8E-8D04-C126B5F4D8A8}" srcOrd="3" destOrd="0" parTransId="{ED307E30-9775-4130-A71B-E4A9540EB5A1}" sibTransId="{C0F8DAFB-E0B0-4049-89BF-4BCD14565374}"/>
    <dgm:cxn modelId="{AA6DA237-BF15-4586-82B4-49C12C71C1F3}" srcId="{AD21299F-A3FB-4DE0-8AD4-BB94F8E5E1C9}" destId="{4A2E768E-036D-4A14-A63C-43E176791515}" srcOrd="2" destOrd="0" parTransId="{BE6327EC-02F3-48A4-9472-D619867A1C44}" sibTransId="{84714DEC-843A-4F7F-B505-51071FFF827B}"/>
    <dgm:cxn modelId="{3C8ED851-429F-45B1-8178-0D850B5CBD67}" srcId="{AD21299F-A3FB-4DE0-8AD4-BB94F8E5E1C9}" destId="{5948AD5A-E9CE-46E5-BBA2-8FB8AA0E5A27}" srcOrd="1" destOrd="0" parTransId="{BBB1E2A1-CC30-4962-9A49-3094BB27C75F}" sibTransId="{E419870A-9BF6-4D9E-AAB1-6FBE3AD2DFC2}"/>
    <dgm:cxn modelId="{4E221E57-2610-4386-BF95-14C71AA6EC67}" type="presOf" srcId="{4A2E768E-036D-4A14-A63C-43E176791515}" destId="{94ADF742-2DFA-499F-A3FA-A8C8BB7C401A}" srcOrd="0" destOrd="0" presId="urn:microsoft.com/office/officeart/2005/8/layout/hProcess11"/>
    <dgm:cxn modelId="{7BDC49A0-3F6E-471B-9921-645BAB25B751}" type="presOf" srcId="{570E84C6-E793-4B8E-8D04-C126B5F4D8A8}" destId="{5659A232-8CC5-4367-990D-46267A9F0AFD}" srcOrd="0" destOrd="0" presId="urn:microsoft.com/office/officeart/2005/8/layout/hProcess11"/>
    <dgm:cxn modelId="{BF6DDDA4-3F5F-4D6D-8B55-D489860D305F}" srcId="{AD21299F-A3FB-4DE0-8AD4-BB94F8E5E1C9}" destId="{3C83FE38-F9BA-4323-9311-42BBD80CD6F2}" srcOrd="0" destOrd="0" parTransId="{24F47DBB-4732-41E4-93AE-F12187D195CA}" sibTransId="{5F5CB814-3CAA-46D3-8F7A-B3769F5DB228}"/>
    <dgm:cxn modelId="{D7BE16C7-A3C3-4118-B8CD-4ABD5CA3CB5F}" type="presOf" srcId="{AD21299F-A3FB-4DE0-8AD4-BB94F8E5E1C9}" destId="{26E05DA0-04CC-48C9-8AF6-0C6FB02928D6}" srcOrd="0" destOrd="0" presId="urn:microsoft.com/office/officeart/2005/8/layout/hProcess11"/>
    <dgm:cxn modelId="{A9D1F3C8-ED73-4C37-BD9F-C7A7903F97D8}" type="presOf" srcId="{5948AD5A-E9CE-46E5-BBA2-8FB8AA0E5A27}" destId="{B4CEE28E-7C09-4E98-AC08-5AE95BCB9E80}" srcOrd="0" destOrd="0" presId="urn:microsoft.com/office/officeart/2005/8/layout/hProcess11"/>
    <dgm:cxn modelId="{34D964E3-11BF-416D-9512-F0ACDBB040F9}" type="presOf" srcId="{3C83FE38-F9BA-4323-9311-42BBD80CD6F2}" destId="{A4127742-6ACD-4D23-A7D6-7218986EC442}" srcOrd="0" destOrd="0" presId="urn:microsoft.com/office/officeart/2005/8/layout/hProcess11"/>
    <dgm:cxn modelId="{327FB61A-8DF7-45CE-910E-6016663D05C5}" type="presParOf" srcId="{26E05DA0-04CC-48C9-8AF6-0C6FB02928D6}" destId="{604F1E90-0B6F-4B5B-8BF4-4364E17D7633}" srcOrd="0" destOrd="0" presId="urn:microsoft.com/office/officeart/2005/8/layout/hProcess11"/>
    <dgm:cxn modelId="{84F253AD-87B4-4556-8977-1F6582C2555C}" type="presParOf" srcId="{26E05DA0-04CC-48C9-8AF6-0C6FB02928D6}" destId="{D686B380-8921-4138-AE06-BBB4E6898F56}" srcOrd="1" destOrd="0" presId="urn:microsoft.com/office/officeart/2005/8/layout/hProcess11"/>
    <dgm:cxn modelId="{E3AB972C-31F4-424D-9DD2-7489BE14C5AB}" type="presParOf" srcId="{D686B380-8921-4138-AE06-BBB4E6898F56}" destId="{8E274D6D-A31E-40C6-903D-3DA34C27BA69}" srcOrd="0" destOrd="0" presId="urn:microsoft.com/office/officeart/2005/8/layout/hProcess11"/>
    <dgm:cxn modelId="{C9E5B049-6813-45D4-B229-90952BD2203C}" type="presParOf" srcId="{8E274D6D-A31E-40C6-903D-3DA34C27BA69}" destId="{A4127742-6ACD-4D23-A7D6-7218986EC442}" srcOrd="0" destOrd="0" presId="urn:microsoft.com/office/officeart/2005/8/layout/hProcess11"/>
    <dgm:cxn modelId="{2A660D86-D547-4463-9C5D-ECF137D9CA9D}" type="presParOf" srcId="{8E274D6D-A31E-40C6-903D-3DA34C27BA69}" destId="{42D916EB-C862-4167-A0BC-236894DD6FD5}" srcOrd="1" destOrd="0" presId="urn:microsoft.com/office/officeart/2005/8/layout/hProcess11"/>
    <dgm:cxn modelId="{5A725FB1-3060-4D4F-88C3-56569EC241B2}" type="presParOf" srcId="{8E274D6D-A31E-40C6-903D-3DA34C27BA69}" destId="{CCB18275-5E9E-4983-B714-C54395884EE8}" srcOrd="2" destOrd="0" presId="urn:microsoft.com/office/officeart/2005/8/layout/hProcess11"/>
    <dgm:cxn modelId="{27C65F90-A2D5-4E6D-850C-4C340FAEA5A1}" type="presParOf" srcId="{D686B380-8921-4138-AE06-BBB4E6898F56}" destId="{E0CDEE81-5CDF-4C44-B7F6-AD63DFD15C57}" srcOrd="1" destOrd="0" presId="urn:microsoft.com/office/officeart/2005/8/layout/hProcess11"/>
    <dgm:cxn modelId="{B4A7249B-9A6F-4DF6-BC81-B043C4EC5093}" type="presParOf" srcId="{D686B380-8921-4138-AE06-BBB4E6898F56}" destId="{3875FED9-3670-4510-BC83-E134B7B61500}" srcOrd="2" destOrd="0" presId="urn:microsoft.com/office/officeart/2005/8/layout/hProcess11"/>
    <dgm:cxn modelId="{585C6999-F9BB-4D97-BC63-C39E5828BCF6}" type="presParOf" srcId="{3875FED9-3670-4510-BC83-E134B7B61500}" destId="{B4CEE28E-7C09-4E98-AC08-5AE95BCB9E80}" srcOrd="0" destOrd="0" presId="urn:microsoft.com/office/officeart/2005/8/layout/hProcess11"/>
    <dgm:cxn modelId="{A61602CD-345D-4852-8132-8B6DFE6AAF45}" type="presParOf" srcId="{3875FED9-3670-4510-BC83-E134B7B61500}" destId="{3EC0FF3B-61AF-4D2D-90B5-7953A5297342}" srcOrd="1" destOrd="0" presId="urn:microsoft.com/office/officeart/2005/8/layout/hProcess11"/>
    <dgm:cxn modelId="{357D4E7F-D71C-4D50-B86F-39431723E645}" type="presParOf" srcId="{3875FED9-3670-4510-BC83-E134B7B61500}" destId="{D2F85A5D-EA67-4079-8F98-8559C8404138}" srcOrd="2" destOrd="0" presId="urn:microsoft.com/office/officeart/2005/8/layout/hProcess11"/>
    <dgm:cxn modelId="{305BD6A0-4432-4F24-BB21-F0BF739C0C49}" type="presParOf" srcId="{D686B380-8921-4138-AE06-BBB4E6898F56}" destId="{2DD20F99-E403-4825-BDF6-992E7EF2AD22}" srcOrd="3" destOrd="0" presId="urn:microsoft.com/office/officeart/2005/8/layout/hProcess11"/>
    <dgm:cxn modelId="{95A8E63E-8EEB-4A95-B94D-B53B5B95359F}" type="presParOf" srcId="{D686B380-8921-4138-AE06-BBB4E6898F56}" destId="{2831B147-5DC2-4E64-9B54-1DB8905F8A31}" srcOrd="4" destOrd="0" presId="urn:microsoft.com/office/officeart/2005/8/layout/hProcess11"/>
    <dgm:cxn modelId="{FABCD5B6-AE90-4B58-870D-24EE69019F42}" type="presParOf" srcId="{2831B147-5DC2-4E64-9B54-1DB8905F8A31}" destId="{94ADF742-2DFA-499F-A3FA-A8C8BB7C401A}" srcOrd="0" destOrd="0" presId="urn:microsoft.com/office/officeart/2005/8/layout/hProcess11"/>
    <dgm:cxn modelId="{AB3BD464-2721-49BF-A06B-7BFD15A90376}" type="presParOf" srcId="{2831B147-5DC2-4E64-9B54-1DB8905F8A31}" destId="{7C00797C-5986-4D46-AE18-4B7CC21E4121}" srcOrd="1" destOrd="0" presId="urn:microsoft.com/office/officeart/2005/8/layout/hProcess11"/>
    <dgm:cxn modelId="{FA83AEFC-6C9E-4719-B183-22B68FBAE225}" type="presParOf" srcId="{2831B147-5DC2-4E64-9B54-1DB8905F8A31}" destId="{9CA55C05-E662-48F9-9040-293423BA34FC}" srcOrd="2" destOrd="0" presId="urn:microsoft.com/office/officeart/2005/8/layout/hProcess11"/>
    <dgm:cxn modelId="{55E23A00-ECAB-4869-8E25-EFA94ADF5F2C}" type="presParOf" srcId="{D686B380-8921-4138-AE06-BBB4E6898F56}" destId="{D1658136-1B3F-4827-B6C2-8B8CE1B9EEC7}" srcOrd="5" destOrd="0" presId="urn:microsoft.com/office/officeart/2005/8/layout/hProcess11"/>
    <dgm:cxn modelId="{A4AC9A48-8CD7-491F-A92D-92D60265440D}" type="presParOf" srcId="{D686B380-8921-4138-AE06-BBB4E6898F56}" destId="{01C0AB52-5C00-4CB6-85E4-52D20F450AF0}" srcOrd="6" destOrd="0" presId="urn:microsoft.com/office/officeart/2005/8/layout/hProcess11"/>
    <dgm:cxn modelId="{7C4C2F2D-08D9-4A3B-BBEF-2EBD9866649E}" type="presParOf" srcId="{01C0AB52-5C00-4CB6-85E4-52D20F450AF0}" destId="{5659A232-8CC5-4367-990D-46267A9F0AFD}" srcOrd="0" destOrd="0" presId="urn:microsoft.com/office/officeart/2005/8/layout/hProcess11"/>
    <dgm:cxn modelId="{CF6E7557-6C64-403F-BCC4-2BF29C014CE2}" type="presParOf" srcId="{01C0AB52-5C00-4CB6-85E4-52D20F450AF0}" destId="{8A283439-9706-4459-A244-C5D2660C2D0D}" srcOrd="1" destOrd="0" presId="urn:microsoft.com/office/officeart/2005/8/layout/hProcess11"/>
    <dgm:cxn modelId="{6B1F6CCE-C914-45B0-B0F6-9A89EE57BE7C}" type="presParOf" srcId="{01C0AB52-5C00-4CB6-85E4-52D20F450AF0}" destId="{EB42C502-938C-44AB-B15D-6745788A438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F1E90-0B6F-4B5B-8BF4-4364E17D7633}">
      <dsp:nvSpPr>
        <dsp:cNvPr id="0" name=""/>
        <dsp:cNvSpPr/>
      </dsp:nvSpPr>
      <dsp:spPr>
        <a:xfrm>
          <a:off x="0" y="928188"/>
          <a:ext cx="8568952" cy="1237585"/>
        </a:xfrm>
        <a:prstGeom prst="notchedRightArrow">
          <a:avLst/>
        </a:prstGeom>
        <a:solidFill>
          <a:srgbClr val="1A46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27742-6ACD-4D23-A7D6-7218986EC442}">
      <dsp:nvSpPr>
        <dsp:cNvPr id="0" name=""/>
        <dsp:cNvSpPr/>
      </dsp:nvSpPr>
      <dsp:spPr>
        <a:xfrm>
          <a:off x="3859" y="0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/>
            <a:t>Estudiant</a:t>
          </a:r>
          <a:r>
            <a:rPr lang="ca-ES" sz="1200" kern="1200" noProof="0" dirty="0"/>
            <a:t> envia les propostes (via e-secretaria)</a:t>
          </a:r>
        </a:p>
      </dsp:txBody>
      <dsp:txXfrm>
        <a:off x="3859" y="0"/>
        <a:ext cx="1856466" cy="1237585"/>
      </dsp:txXfrm>
    </dsp:sp>
    <dsp:sp modelId="{42D916EB-C862-4167-A0BC-236894DD6FD5}">
      <dsp:nvSpPr>
        <dsp:cNvPr id="0" name=""/>
        <dsp:cNvSpPr/>
      </dsp:nvSpPr>
      <dsp:spPr>
        <a:xfrm>
          <a:off x="77739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EE28E-7C09-4E98-AC08-5AE95BCB9E80}">
      <dsp:nvSpPr>
        <dsp:cNvPr id="0" name=""/>
        <dsp:cNvSpPr/>
      </dsp:nvSpPr>
      <dsp:spPr>
        <a:xfrm>
          <a:off x="1953149" y="1856377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/>
            <a:t>Sotsdirector</a:t>
          </a:r>
          <a:r>
            <a:rPr lang="ca-ES" sz="1200" kern="1200" noProof="0" dirty="0"/>
            <a:t> valida la proposta</a:t>
          </a:r>
        </a:p>
      </dsp:txBody>
      <dsp:txXfrm>
        <a:off x="1953149" y="1856377"/>
        <a:ext cx="1856466" cy="1237585"/>
      </dsp:txXfrm>
    </dsp:sp>
    <dsp:sp modelId="{3EC0FF3B-61AF-4D2D-90B5-7953A5297342}">
      <dsp:nvSpPr>
        <dsp:cNvPr id="0" name=""/>
        <dsp:cNvSpPr/>
      </dsp:nvSpPr>
      <dsp:spPr>
        <a:xfrm>
          <a:off x="272668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DF742-2DFA-499F-A3FA-A8C8BB7C401A}">
      <dsp:nvSpPr>
        <dsp:cNvPr id="0" name=""/>
        <dsp:cNvSpPr/>
      </dsp:nvSpPr>
      <dsp:spPr>
        <a:xfrm>
          <a:off x="3902440" y="0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/>
            <a:t>Universitat de destí </a:t>
          </a:r>
          <a:r>
            <a:rPr lang="ca-ES" sz="1200" kern="1200" noProof="0" dirty="0"/>
            <a:t>valida la proposta</a:t>
          </a:r>
        </a:p>
      </dsp:txBody>
      <dsp:txXfrm>
        <a:off x="3902440" y="0"/>
        <a:ext cx="1856466" cy="1237585"/>
      </dsp:txXfrm>
    </dsp:sp>
    <dsp:sp modelId="{7C00797C-5986-4D46-AE18-4B7CC21E4121}">
      <dsp:nvSpPr>
        <dsp:cNvPr id="0" name=""/>
        <dsp:cNvSpPr/>
      </dsp:nvSpPr>
      <dsp:spPr>
        <a:xfrm>
          <a:off x="467597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9A232-8CC5-4367-990D-46267A9F0AFD}">
      <dsp:nvSpPr>
        <dsp:cNvPr id="0" name=""/>
        <dsp:cNvSpPr/>
      </dsp:nvSpPr>
      <dsp:spPr>
        <a:xfrm>
          <a:off x="5851730" y="1856377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/>
            <a:t>e-secretaria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/>
            <a:t>El document es puja automàticament signat</a:t>
          </a:r>
        </a:p>
      </dsp:txBody>
      <dsp:txXfrm>
        <a:off x="5851730" y="1856377"/>
        <a:ext cx="1856466" cy="1237585"/>
      </dsp:txXfrm>
    </dsp:sp>
    <dsp:sp modelId="{8A283439-9706-4459-A244-C5D2660C2D0D}">
      <dsp:nvSpPr>
        <dsp:cNvPr id="0" name=""/>
        <dsp:cNvSpPr/>
      </dsp:nvSpPr>
      <dsp:spPr>
        <a:xfrm>
          <a:off x="662526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F1E90-0B6F-4B5B-8BF4-4364E17D7633}">
      <dsp:nvSpPr>
        <dsp:cNvPr id="0" name=""/>
        <dsp:cNvSpPr/>
      </dsp:nvSpPr>
      <dsp:spPr>
        <a:xfrm>
          <a:off x="0" y="928188"/>
          <a:ext cx="8568952" cy="1237585"/>
        </a:xfrm>
        <a:prstGeom prst="notchedRightArrow">
          <a:avLst/>
        </a:prstGeom>
        <a:solidFill>
          <a:srgbClr val="1A46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27742-6ACD-4D23-A7D6-7218986EC442}">
      <dsp:nvSpPr>
        <dsp:cNvPr id="0" name=""/>
        <dsp:cNvSpPr/>
      </dsp:nvSpPr>
      <dsp:spPr>
        <a:xfrm>
          <a:off x="3859" y="0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/>
            <a:t>Estudiant</a:t>
          </a:r>
          <a:r>
            <a:rPr lang="ca-ES" sz="1200" kern="1200" noProof="0" dirty="0"/>
            <a:t> puja i envia les propostes (via </a:t>
          </a:r>
          <a:r>
            <a:rPr lang="ca-ES" sz="1200" kern="1200" noProof="0" dirty="0" err="1"/>
            <a:t>aplicatiu</a:t>
          </a:r>
          <a:r>
            <a:rPr lang="ca-ES" sz="1200" kern="1200" noProof="0" dirty="0"/>
            <a:t> de </a:t>
          </a:r>
          <a:r>
            <a:rPr lang="ca-ES" sz="1200" kern="1200" noProof="0" dirty="0" err="1"/>
            <a:t>Precompromisos</a:t>
          </a:r>
          <a:r>
            <a:rPr lang="ca-ES" sz="1200" kern="1200" noProof="0" dirty="0"/>
            <a:t> </a:t>
          </a:r>
          <a:r>
            <a:rPr lang="ca-ES" sz="1200" kern="1200" noProof="0" dirty="0" err="1"/>
            <a:t>Outgoing</a:t>
          </a:r>
          <a:r>
            <a:rPr lang="ca-ES" sz="1200" kern="1200" noProof="0" dirty="0"/>
            <a:t>)</a:t>
          </a:r>
        </a:p>
      </dsp:txBody>
      <dsp:txXfrm>
        <a:off x="3859" y="0"/>
        <a:ext cx="1856466" cy="1237585"/>
      </dsp:txXfrm>
    </dsp:sp>
    <dsp:sp modelId="{42D916EB-C862-4167-A0BC-236894DD6FD5}">
      <dsp:nvSpPr>
        <dsp:cNvPr id="0" name=""/>
        <dsp:cNvSpPr/>
      </dsp:nvSpPr>
      <dsp:spPr>
        <a:xfrm>
          <a:off x="77739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EE28E-7C09-4E98-AC08-5AE95BCB9E80}">
      <dsp:nvSpPr>
        <dsp:cNvPr id="0" name=""/>
        <dsp:cNvSpPr/>
      </dsp:nvSpPr>
      <dsp:spPr>
        <a:xfrm>
          <a:off x="1953149" y="1856377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/>
            <a:t>Sotsdirector</a:t>
          </a:r>
          <a:r>
            <a:rPr lang="ca-ES" sz="1200" kern="1200" noProof="0"/>
            <a:t> valida propostes (aplicatiu de Precompromisos Outgoing)</a:t>
          </a:r>
        </a:p>
      </dsp:txBody>
      <dsp:txXfrm>
        <a:off x="1953149" y="1856377"/>
        <a:ext cx="1856466" cy="1237585"/>
      </dsp:txXfrm>
    </dsp:sp>
    <dsp:sp modelId="{3EC0FF3B-61AF-4D2D-90B5-7953A5297342}">
      <dsp:nvSpPr>
        <dsp:cNvPr id="0" name=""/>
        <dsp:cNvSpPr/>
      </dsp:nvSpPr>
      <dsp:spPr>
        <a:xfrm>
          <a:off x="272668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DF742-2DFA-499F-A3FA-A8C8BB7C401A}">
      <dsp:nvSpPr>
        <dsp:cNvPr id="0" name=""/>
        <dsp:cNvSpPr/>
      </dsp:nvSpPr>
      <dsp:spPr>
        <a:xfrm>
          <a:off x="3902440" y="0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/>
            <a:t>Estudiant </a:t>
          </a:r>
          <a:r>
            <a:rPr lang="ca-ES" sz="1200" kern="1200" noProof="0" dirty="0"/>
            <a:t>sol·licita la signatura del seu </a:t>
          </a:r>
          <a:r>
            <a:rPr lang="ca-ES" sz="1200" kern="1200" noProof="0" dirty="0" err="1"/>
            <a:t>learning</a:t>
          </a:r>
          <a:r>
            <a:rPr lang="ca-ES" sz="1200" kern="1200" noProof="0" dirty="0"/>
            <a:t> validat a través de DEMANA</a:t>
          </a:r>
        </a:p>
      </dsp:txBody>
      <dsp:txXfrm>
        <a:off x="3902440" y="0"/>
        <a:ext cx="1856466" cy="1237585"/>
      </dsp:txXfrm>
    </dsp:sp>
    <dsp:sp modelId="{7C00797C-5986-4D46-AE18-4B7CC21E4121}">
      <dsp:nvSpPr>
        <dsp:cNvPr id="0" name=""/>
        <dsp:cNvSpPr/>
      </dsp:nvSpPr>
      <dsp:spPr>
        <a:xfrm>
          <a:off x="467597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9A232-8CC5-4367-990D-46267A9F0AFD}">
      <dsp:nvSpPr>
        <dsp:cNvPr id="0" name=""/>
        <dsp:cNvSpPr/>
      </dsp:nvSpPr>
      <dsp:spPr>
        <a:xfrm>
          <a:off x="5851730" y="1856377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/>
            <a:t>L’</a:t>
          </a:r>
          <a:r>
            <a:rPr lang="ca-ES" sz="1200" b="1" kern="1200" noProof="0" dirty="0"/>
            <a:t>Oficina de Relacions Internacionals </a:t>
          </a:r>
          <a:r>
            <a:rPr lang="ca-ES" sz="1200" kern="1200" noProof="0" dirty="0"/>
            <a:t>adjunta els </a:t>
          </a:r>
          <a:r>
            <a:rPr lang="ca-ES" sz="1200" kern="1200" noProof="0" dirty="0" err="1"/>
            <a:t>learnings</a:t>
          </a:r>
          <a:r>
            <a:rPr lang="ca-ES" sz="1200" kern="1200" noProof="0" dirty="0"/>
            <a:t> signats a la sol·licituds fetes via DEMANA</a:t>
          </a:r>
        </a:p>
      </dsp:txBody>
      <dsp:txXfrm>
        <a:off x="5851730" y="1856377"/>
        <a:ext cx="1856466" cy="1237585"/>
      </dsp:txXfrm>
    </dsp:sp>
    <dsp:sp modelId="{8A283439-9706-4459-A244-C5D2660C2D0D}">
      <dsp:nvSpPr>
        <dsp:cNvPr id="0" name=""/>
        <dsp:cNvSpPr/>
      </dsp:nvSpPr>
      <dsp:spPr>
        <a:xfrm>
          <a:off x="662526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1436E-0CA9-4A8E-82F9-399D494FBFF1}" type="datetimeFigureOut">
              <a:rPr lang="es-ES"/>
              <a:pPr>
                <a:defRPr/>
              </a:pPr>
              <a:t>18/09/2025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23A5F6-7ACD-4359-A9BC-064407DE1F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76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Haga clic para modificar el estilo de texto del patrón</a:t>
            </a:r>
          </a:p>
          <a:p>
            <a:pPr lvl="1"/>
            <a:r>
              <a:rPr lang="ca-ES" noProof="0"/>
              <a:t>Segundo nivel</a:t>
            </a:r>
          </a:p>
          <a:p>
            <a:pPr lvl="2"/>
            <a:r>
              <a:rPr lang="ca-ES" noProof="0"/>
              <a:t>Tercer nivel</a:t>
            </a:r>
          </a:p>
          <a:p>
            <a:pPr lvl="3"/>
            <a:r>
              <a:rPr lang="ca-ES" noProof="0"/>
              <a:t>Cuarto nivel</a:t>
            </a:r>
          </a:p>
          <a:p>
            <a:pPr lvl="4"/>
            <a:r>
              <a:rPr lang="ca-ES" noProof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BB2FE5CF-1D8B-48FC-B415-BC794FE0AA1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0535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99C55-460E-4379-8685-0AE0FB4F8C84}" type="slidenum">
              <a:rPr lang="ca-ES" smtClean="0"/>
              <a:pPr/>
              <a:t>2</a:t>
            </a:fld>
            <a:endParaRPr lang="ca-E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368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AF47-1664-4EE7-AD44-8D467E69BE14}" type="slidenum">
              <a:rPr lang="ca-ES" smtClean="0"/>
              <a:pPr/>
              <a:t>27</a:t>
            </a:fld>
            <a:endParaRPr lang="ca-E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44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385A6-CF06-40ED-BEB8-589C90E57E6B}" type="slidenum">
              <a:rPr lang="ca-ES" smtClean="0"/>
              <a:pPr/>
              <a:t>9</a:t>
            </a:fld>
            <a:endParaRPr lang="ca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57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385A6-CF06-40ED-BEB8-589C90E57E6B}" type="slidenum">
              <a:rPr lang="ca-ES" smtClean="0"/>
              <a:pPr/>
              <a:t>15</a:t>
            </a:fld>
            <a:endParaRPr lang="ca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dirty="0" err="1"/>
              <a:t>L’aplicatiu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402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EC692-F6DC-45BC-B22A-9A43ADEC462F}" type="slidenum">
              <a:rPr lang="ca-ES" smtClean="0"/>
              <a:pPr/>
              <a:t>19</a:t>
            </a:fld>
            <a:endParaRPr lang="ca-E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782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EC692-F6DC-45BC-B22A-9A43ADEC462F}" type="slidenum">
              <a:rPr lang="ca-ES" smtClean="0"/>
              <a:pPr/>
              <a:t>20</a:t>
            </a:fld>
            <a:endParaRPr lang="ca-E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23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EC692-F6DC-45BC-B22A-9A43ADEC462F}" type="slidenum">
              <a:rPr lang="ca-ES" smtClean="0"/>
              <a:pPr/>
              <a:t>21</a:t>
            </a:fld>
            <a:endParaRPr lang="ca-E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70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EC692-F6DC-45BC-B22A-9A43ADEC462F}" type="slidenum">
              <a:rPr lang="ca-ES" smtClean="0"/>
              <a:pPr/>
              <a:t>22</a:t>
            </a:fld>
            <a:endParaRPr lang="ca-E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817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385A6-CF06-40ED-BEB8-589C90E57E6B}" type="slidenum">
              <a:rPr lang="ca-ES" smtClean="0"/>
              <a:pPr/>
              <a:t>24</a:t>
            </a:fld>
            <a:endParaRPr lang="ca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79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AF47-1664-4EE7-AD44-8D467E69BE14}" type="slidenum">
              <a:rPr lang="ca-ES" smtClean="0"/>
              <a:pPr/>
              <a:t>26</a:t>
            </a:fld>
            <a:endParaRPr lang="ca-E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44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B973A-AA2E-4892-B4F7-4DD4764A4C3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06F65-C84D-4F64-A9D4-01B5656957B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75525" y="333375"/>
            <a:ext cx="2236788" cy="56054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63575" y="333375"/>
            <a:ext cx="6559550" cy="56054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C4B62-3EC2-4BA1-B8A4-0B8C21935C5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9490-645E-4D19-8629-BE02BACE7EF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8147-5779-4DF8-AAAE-D7B48275F97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63575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4575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20C27-142B-4011-A5EF-41C21A6BF05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C556-90A6-41C5-9253-2CF81682A24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F1D80-D74E-41A1-93CA-BA2F1A77D65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226C3-548D-4053-BB04-FC54A06D49F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BD100-65E6-460B-93B5-5D87DDB009E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EAAC-5C2F-4596-A2EA-5B30BE2E22F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_Haga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>
                <a:sym typeface="Wingdings" pitchFamily="2" charset="2"/>
              </a:rPr>
              <a:t> Tercer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FE2AD3-3FAC-4824-AC4F-96854F61D1D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endParaRPr lang="es-ES">
              <a:solidFill>
                <a:srgbClr val="1A4677"/>
              </a:solidFill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0" y="5630862"/>
          <a:ext cx="91440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n de mapa de bits" r:id="rId14" imgW="6268325" imgH="838095" progId="PBrush">
                  <p:embed/>
                </p:oleObj>
              </mc:Choice>
              <mc:Fallback>
                <p:oleObj name="Imagen de mapa de bits" r:id="rId14" imgW="6268325" imgH="838095" progId="PBrush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30862"/>
                        <a:ext cx="914400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575" y="333375"/>
            <a:ext cx="64087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_welcome meeting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1A46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sym typeface="Wingdings" pitchFamily="2" charset="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risma-nou.upc.edu/a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prisma-nou.upc.edu/apl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hyperlink" Target="https://prisma-nou.upc.edu/apl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s://outgoing.etseib.up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demana.upc.edu/etseib/" TargetMode="External"/><Relationship Id="rId2" Type="http://schemas.openxmlformats.org/officeDocument/2006/relationships/hyperlink" Target="https://outgoing.etseib.up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outgoing.etseib.upc.edu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utgoing.etseib.upc.edu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hyperlink" Target="https://www.upc.edu/sga/ca/Beques/beques-per-a-la-mobilitat/ajutsmobilitaterasm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c.edu/sga/ca/Beques/beques-per-a-la-mobilitat/ajutsmobilitaterasmus/2aconvoc_sms_ka131_em_24-25_proj24_gm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agaur.gencat.cat/ca/beques-i-ajuts/pagines-especials/ajuts-a-la-mobilitat-internacional/" TargetMode="External"/><Relationship Id="rId7" Type="http://schemas.openxmlformats.org/officeDocument/2006/relationships/hyperlink" Target="http://www.sepie.es/internacionalizacion.html" TargetMode="External"/><Relationship Id="rId2" Type="http://schemas.openxmlformats.org/officeDocument/2006/relationships/hyperlink" Target="https://www.upc.edu/sga/ca/Beques/beques-per-a-la-mobilitat/ajutsmobilitaterasmus/santander_erasmus_25-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undacionuniversia.net/es/becas.html" TargetMode="External"/><Relationship Id="rId5" Type="http://schemas.openxmlformats.org/officeDocument/2006/relationships/hyperlink" Target="http://www.scholarshipportal.com/" TargetMode="External"/><Relationship Id="rId4" Type="http://schemas.openxmlformats.org/officeDocument/2006/relationships/hyperlink" Target="http://ec.europa.eu/education/study-in-europ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mana.upc.edu/etseib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ncampus.es/seguros/oncampus-estudi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hyperlink" Target="https://www.upc.edu/sri/ca/mobilitat/mobilitat-estudiants/asseguranca-obligatoria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tseib.upc.edu/ca/mobilitat/vols-marxar-1/Guiamobilitatinternacional20242025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 rot="5400000">
            <a:off x="4009231" y="-4109244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0" y="214290"/>
            <a:ext cx="9072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+mn-lt"/>
              </a:rPr>
              <a:t>Estades</a:t>
            </a:r>
            <a:r>
              <a:rPr lang="es-ES" sz="4000" b="1" dirty="0">
                <a:solidFill>
                  <a:srgbClr val="DDDDDD"/>
                </a:solidFill>
                <a:latin typeface="+mn-lt"/>
              </a:rPr>
              <a:t> de </a:t>
            </a:r>
            <a:r>
              <a:rPr lang="es-ES" sz="4000" b="1" dirty="0" err="1">
                <a:solidFill>
                  <a:srgbClr val="DDDDDD"/>
                </a:solidFill>
                <a:latin typeface="+mn-lt"/>
              </a:rPr>
              <a:t>mobilitat</a:t>
            </a:r>
            <a:r>
              <a:rPr lang="es-ES" sz="4000" b="1" dirty="0">
                <a:solidFill>
                  <a:srgbClr val="DDDDDD"/>
                </a:solidFill>
                <a:latin typeface="+mn-lt"/>
              </a:rPr>
              <a:t> 2025-2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22"/>
            <a:ext cx="6667500" cy="326707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857720" y="4214818"/>
            <a:ext cx="428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>
                <a:solidFill>
                  <a:srgbClr val="1A4677"/>
                </a:solidFill>
                <a:latin typeface="Verdana" panose="020B0604030504040204" pitchFamily="34" charset="0"/>
              </a:rPr>
              <a:t>Abans</a:t>
            </a:r>
            <a:r>
              <a:rPr lang="es-ES" sz="4800" b="1" dirty="0">
                <a:solidFill>
                  <a:srgbClr val="1A4677"/>
                </a:solidFill>
                <a:latin typeface="Verdana" panose="020B0604030504040204" pitchFamily="34" charset="0"/>
              </a:rPr>
              <a:t> de </a:t>
            </a:r>
            <a:r>
              <a:rPr lang="es-ES" sz="4800" b="1" dirty="0" err="1">
                <a:solidFill>
                  <a:srgbClr val="1A4677"/>
                </a:solidFill>
                <a:latin typeface="Verdana" panose="020B0604030504040204" pitchFamily="34" charset="0"/>
              </a:rPr>
              <a:t>l’intercanvi</a:t>
            </a:r>
            <a:endParaRPr lang="es-ES" sz="4800" b="1" dirty="0">
              <a:solidFill>
                <a:srgbClr val="1A4677"/>
              </a:solidFill>
              <a:latin typeface="Verdana" panose="020B0604030504040204" pitchFamily="34" charset="0"/>
            </a:endParaRPr>
          </a:p>
          <a:p>
            <a:r>
              <a:rPr lang="es-ES" sz="1600" b="1" dirty="0">
                <a:solidFill>
                  <a:srgbClr val="1A4677"/>
                </a:solidFill>
                <a:latin typeface="Verdana" panose="020B0604030504040204" pitchFamily="34" charset="0"/>
              </a:rPr>
              <a:t>18/09/2025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83FF34-DD51-45E2-8DB3-E328D27B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10</a:t>
            </a:fld>
            <a:endParaRPr lang="ca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45C087-5834-4645-966D-88777EFF331D}"/>
              </a:ext>
            </a:extLst>
          </p:cNvPr>
          <p:cNvSpPr/>
          <p:nvPr/>
        </p:nvSpPr>
        <p:spPr>
          <a:xfrm>
            <a:off x="146085" y="1196752"/>
            <a:ext cx="8572560" cy="68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400" b="1" dirty="0">
                <a:solidFill>
                  <a:srgbClr val="1A4677"/>
                </a:solidFill>
                <a:latin typeface="Verdana" pitchFamily="34" charset="0"/>
              </a:rPr>
              <a:t>On he de fer la proposta de </a:t>
            </a:r>
            <a:r>
              <a:rPr lang="ca-ES" sz="1400" b="1" dirty="0" err="1">
                <a:solidFill>
                  <a:srgbClr val="1A4677"/>
                </a:solidFill>
                <a:latin typeface="Verdana" pitchFamily="34" charset="0"/>
              </a:rPr>
              <a:t>Learning</a:t>
            </a:r>
            <a:r>
              <a:rPr lang="ca-ES" sz="1400" b="1" dirty="0">
                <a:solidFill>
                  <a:srgbClr val="1A4677"/>
                </a:solidFill>
                <a:latin typeface="Verdana" pitchFamily="34" charset="0"/>
              </a:rPr>
              <a:t> </a:t>
            </a:r>
            <a:r>
              <a:rPr lang="ca-ES" sz="1400" b="1" dirty="0" err="1">
                <a:solidFill>
                  <a:srgbClr val="1A4677"/>
                </a:solidFill>
                <a:latin typeface="Verdana" pitchFamily="34" charset="0"/>
              </a:rPr>
              <a:t>Agreement</a:t>
            </a:r>
            <a:r>
              <a:rPr lang="ca-ES" sz="1400" b="1" dirty="0">
                <a:solidFill>
                  <a:srgbClr val="1A4677"/>
                </a:solidFill>
                <a:latin typeface="Verdana" pitchFamily="34" charset="0"/>
              </a:rPr>
              <a:t>: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Has de fer la proposta des de la teva e-secretaria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ABDD52A-5D89-402C-AF81-C8B82F6C4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050" y="381000"/>
            <a:ext cx="929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Learning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Agreement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pic>
        <p:nvPicPr>
          <p:cNvPr id="7" name="Imatge 8">
            <a:hlinkClick r:id="rId2"/>
            <a:extLst>
              <a:ext uri="{FF2B5EF4-FFF2-40B4-BE49-F238E27FC236}">
                <a16:creationId xmlns:a16="http://schemas.microsoft.com/office/drawing/2014/main" id="{0E872B40-6A93-4356-9E65-C6C30959C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411982"/>
            <a:ext cx="1676545" cy="58526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E480A8BE-9588-4B11-B69B-25D0137B8A82}"/>
              </a:ext>
            </a:extLst>
          </p:cNvPr>
          <p:cNvGrpSpPr/>
          <p:nvPr/>
        </p:nvGrpSpPr>
        <p:grpSpPr>
          <a:xfrm>
            <a:off x="122639" y="2132856"/>
            <a:ext cx="2751667" cy="1468068"/>
            <a:chOff x="0" y="1206903"/>
            <a:chExt cx="2751667" cy="1468068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E42736D-2618-46B2-BDF1-907226601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206903"/>
              <a:ext cx="2751667" cy="1468068"/>
            </a:xfrm>
            <a:prstGeom prst="rect">
              <a:avLst/>
            </a:prstGeom>
          </p:spPr>
        </p:pic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30D7B924-5888-4F02-B96C-29980B5C5F2C}"/>
                </a:ext>
              </a:extLst>
            </p:cNvPr>
            <p:cNvSpPr/>
            <p:nvPr/>
          </p:nvSpPr>
          <p:spPr>
            <a:xfrm>
              <a:off x="144016" y="2426086"/>
              <a:ext cx="1447800" cy="24888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grpSp>
        <p:nvGrpSpPr>
          <p:cNvPr id="11" name="Agrupa 4">
            <a:extLst>
              <a:ext uri="{FF2B5EF4-FFF2-40B4-BE49-F238E27FC236}">
                <a16:creationId xmlns:a16="http://schemas.microsoft.com/office/drawing/2014/main" id="{1BE0DF12-55EE-4D91-B013-CA0ADF891EE2}"/>
              </a:ext>
            </a:extLst>
          </p:cNvPr>
          <p:cNvGrpSpPr/>
          <p:nvPr/>
        </p:nvGrpSpPr>
        <p:grpSpPr>
          <a:xfrm>
            <a:off x="3203848" y="2166117"/>
            <a:ext cx="5218132" cy="3456384"/>
            <a:chOff x="1145059" y="1088882"/>
            <a:chExt cx="8746524" cy="5111812"/>
          </a:xfrm>
        </p:grpSpPr>
        <p:pic>
          <p:nvPicPr>
            <p:cNvPr id="12" name="Imatge 5">
              <a:extLst>
                <a:ext uri="{FF2B5EF4-FFF2-40B4-BE49-F238E27FC236}">
                  <a16:creationId xmlns:a16="http://schemas.microsoft.com/office/drawing/2014/main" id="{D3BAF776-F1F3-4C21-9AF5-661FE54CB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5059" y="1088882"/>
              <a:ext cx="8746524" cy="4676961"/>
            </a:xfrm>
            <a:prstGeom prst="rect">
              <a:avLst/>
            </a:prstGeom>
          </p:spPr>
        </p:pic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D7E6F743-AB98-4A8A-9FFC-4698786A714B}"/>
                </a:ext>
              </a:extLst>
            </p:cNvPr>
            <p:cNvSpPr/>
            <p:nvPr/>
          </p:nvSpPr>
          <p:spPr>
            <a:xfrm>
              <a:off x="1213805" y="1715512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82752E21-263C-46C5-81CA-1BBBE4C47FB3}"/>
                </a:ext>
              </a:extLst>
            </p:cNvPr>
            <p:cNvSpPr/>
            <p:nvPr/>
          </p:nvSpPr>
          <p:spPr>
            <a:xfrm>
              <a:off x="2620470" y="1715512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15373AE6-B4D1-4926-A861-905957A1EB8E}"/>
                </a:ext>
              </a:extLst>
            </p:cNvPr>
            <p:cNvSpPr/>
            <p:nvPr/>
          </p:nvSpPr>
          <p:spPr>
            <a:xfrm>
              <a:off x="4002859" y="1715512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0D76C5C9-7E92-4BFC-85C3-3F8C63E8D4E5}"/>
                </a:ext>
              </a:extLst>
            </p:cNvPr>
            <p:cNvSpPr/>
            <p:nvPr/>
          </p:nvSpPr>
          <p:spPr>
            <a:xfrm>
              <a:off x="5409524" y="1715512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EDB0A68E-DC2D-40FF-AB87-32FDD25D99CD}"/>
                </a:ext>
              </a:extLst>
            </p:cNvPr>
            <p:cNvSpPr/>
            <p:nvPr/>
          </p:nvSpPr>
          <p:spPr>
            <a:xfrm>
              <a:off x="6808097" y="1715512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77AD5698-9329-4691-8CD6-B971CCF6F5A5}"/>
                </a:ext>
              </a:extLst>
            </p:cNvPr>
            <p:cNvSpPr/>
            <p:nvPr/>
          </p:nvSpPr>
          <p:spPr>
            <a:xfrm>
              <a:off x="8198577" y="1715512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02961DE7-196F-43BE-BE6C-A638608889D8}"/>
                </a:ext>
              </a:extLst>
            </p:cNvPr>
            <p:cNvSpPr/>
            <p:nvPr/>
          </p:nvSpPr>
          <p:spPr>
            <a:xfrm>
              <a:off x="1213805" y="1940741"/>
              <a:ext cx="3970491" cy="9036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605F88D9-3AA2-4EF4-9023-57532DBBF605}"/>
                </a:ext>
              </a:extLst>
            </p:cNvPr>
            <p:cNvSpPr/>
            <p:nvPr/>
          </p:nvSpPr>
          <p:spPr>
            <a:xfrm>
              <a:off x="6808097" y="2167318"/>
              <a:ext cx="2571917" cy="9036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040D46D4-E69D-43C1-8DD7-76E84E2C37D4}"/>
                </a:ext>
              </a:extLst>
            </p:cNvPr>
            <p:cNvSpPr/>
            <p:nvPr/>
          </p:nvSpPr>
          <p:spPr>
            <a:xfrm>
              <a:off x="1213805" y="3809460"/>
              <a:ext cx="2580010" cy="828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90123B78-BF35-4371-B2B7-E24392FAEB55}"/>
                </a:ext>
              </a:extLst>
            </p:cNvPr>
            <p:cNvSpPr/>
            <p:nvPr/>
          </p:nvSpPr>
          <p:spPr>
            <a:xfrm>
              <a:off x="8198577" y="3809460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78565B82-ECF5-4920-A8BB-4E1EB032B00C}"/>
                </a:ext>
              </a:extLst>
            </p:cNvPr>
            <p:cNvSpPr/>
            <p:nvPr/>
          </p:nvSpPr>
          <p:spPr>
            <a:xfrm>
              <a:off x="1213805" y="4028486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BB523084-FDAE-4874-9210-BDBB40A01971}"/>
                </a:ext>
              </a:extLst>
            </p:cNvPr>
            <p:cNvSpPr/>
            <p:nvPr/>
          </p:nvSpPr>
          <p:spPr>
            <a:xfrm>
              <a:off x="1213805" y="5485052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32CFB181-FEDD-4EE3-A8F9-83A2DEBC0A7F}"/>
                </a:ext>
              </a:extLst>
            </p:cNvPr>
            <p:cNvSpPr/>
            <p:nvPr/>
          </p:nvSpPr>
          <p:spPr>
            <a:xfrm>
              <a:off x="3939473" y="5485052"/>
              <a:ext cx="1029038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5ED4A983-940B-4217-8EEF-A20A7A5F46FD}"/>
                </a:ext>
              </a:extLst>
            </p:cNvPr>
            <p:cNvSpPr/>
            <p:nvPr/>
          </p:nvSpPr>
          <p:spPr>
            <a:xfrm>
              <a:off x="5111469" y="5485052"/>
              <a:ext cx="1029038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27" name="Imatge 20">
              <a:extLst>
                <a:ext uri="{FF2B5EF4-FFF2-40B4-BE49-F238E27FC236}">
                  <a16:creationId xmlns:a16="http://schemas.microsoft.com/office/drawing/2014/main" id="{9D174358-D81F-4B69-AC84-07D2CC8F3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3805" y="5765843"/>
              <a:ext cx="8677778" cy="434851"/>
            </a:xfrm>
            <a:prstGeom prst="rect">
              <a:avLst/>
            </a:prstGeom>
          </p:spPr>
        </p:pic>
        <p:sp>
          <p:nvSpPr>
            <p:cNvPr id="28" name="QuadreDeText 21">
              <a:extLst>
                <a:ext uri="{FF2B5EF4-FFF2-40B4-BE49-F238E27FC236}">
                  <a16:creationId xmlns:a16="http://schemas.microsoft.com/office/drawing/2014/main" id="{216CE948-4266-4852-8EA6-D88271475738}"/>
                </a:ext>
              </a:extLst>
            </p:cNvPr>
            <p:cNvSpPr txBox="1"/>
            <p:nvPr/>
          </p:nvSpPr>
          <p:spPr>
            <a:xfrm>
              <a:off x="1213805" y="5200940"/>
              <a:ext cx="74251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/>
                <a:t>Semestral o anual</a:t>
              </a:r>
              <a:endParaRPr lang="ca-ES" sz="600" dirty="0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E9FB65B-9844-441F-878F-B92772A0B52D}"/>
              </a:ext>
            </a:extLst>
          </p:cNvPr>
          <p:cNvSpPr txBox="1"/>
          <p:nvPr/>
        </p:nvSpPr>
        <p:spPr>
          <a:xfrm>
            <a:off x="73469" y="3905827"/>
            <a:ext cx="3045091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a-ES" sz="1200" dirty="0"/>
              <a:t>Omple les teves dades personals i </a:t>
            </a:r>
            <a:r>
              <a:rPr lang="ca-ES" sz="1200" b="1" dirty="0"/>
              <a:t>guarda</a:t>
            </a:r>
            <a:r>
              <a:rPr lang="ca-ES" sz="1200" dirty="0"/>
              <a:t> per passar a la següent pantalla</a:t>
            </a:r>
          </a:p>
          <a:p>
            <a:endParaRPr lang="ca-ES" sz="1200" dirty="0"/>
          </a:p>
          <a:p>
            <a:pPr marL="285750" indent="-285750">
              <a:buFontTx/>
              <a:buChar char="-"/>
            </a:pPr>
            <a:r>
              <a:rPr lang="ca-ES" sz="1200" dirty="0"/>
              <a:t>És important que l’adreça electrònica de contacte de la universitat de destí, sigui de la persona responsable de la oficina de relacions internacionals.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1038EDF2-7E73-47B2-B2B1-2DB5673EAC50}"/>
              </a:ext>
            </a:extLst>
          </p:cNvPr>
          <p:cNvCxnSpPr>
            <a:cxnSpLocks/>
          </p:cNvCxnSpPr>
          <p:nvPr/>
        </p:nvCxnSpPr>
        <p:spPr>
          <a:xfrm flipV="1">
            <a:off x="3118560" y="4213936"/>
            <a:ext cx="3065547" cy="75757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tge 8">
            <a:hlinkClick r:id="rId2"/>
            <a:extLst>
              <a:ext uri="{FF2B5EF4-FFF2-40B4-BE49-F238E27FC236}">
                <a16:creationId xmlns:a16="http://schemas.microsoft.com/office/drawing/2014/main" id="{C321E19D-FB38-4382-AFC4-E44ACAABE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45289"/>
            <a:ext cx="1676545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3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FB3FE2-71C0-429F-B447-D157DE66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11</a:t>
            </a:fld>
            <a:endParaRPr lang="ca-ES"/>
          </a:p>
        </p:txBody>
      </p:sp>
      <p:grpSp>
        <p:nvGrpSpPr>
          <p:cNvPr id="5" name="Agrupa 4">
            <a:extLst>
              <a:ext uri="{FF2B5EF4-FFF2-40B4-BE49-F238E27FC236}">
                <a16:creationId xmlns:a16="http://schemas.microsoft.com/office/drawing/2014/main" id="{91C844A2-E569-43CA-A2D6-9880A4F8B396}"/>
              </a:ext>
            </a:extLst>
          </p:cNvPr>
          <p:cNvGrpSpPr/>
          <p:nvPr/>
        </p:nvGrpSpPr>
        <p:grpSpPr>
          <a:xfrm>
            <a:off x="3315817" y="2614523"/>
            <a:ext cx="5702636" cy="3384376"/>
            <a:chOff x="369391" y="681368"/>
            <a:chExt cx="10625233" cy="5767984"/>
          </a:xfrm>
        </p:grpSpPr>
        <p:pic>
          <p:nvPicPr>
            <p:cNvPr id="6" name="Imatge 5">
              <a:extLst>
                <a:ext uri="{FF2B5EF4-FFF2-40B4-BE49-F238E27FC236}">
                  <a16:creationId xmlns:a16="http://schemas.microsoft.com/office/drawing/2014/main" id="{3BB2D922-05C1-4D73-B279-4526F8FF5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391" y="681368"/>
              <a:ext cx="10625233" cy="576798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A2BB0E-4407-486F-A430-CE2373FBC35F}"/>
                </a:ext>
              </a:extLst>
            </p:cNvPr>
            <p:cNvSpPr/>
            <p:nvPr/>
          </p:nvSpPr>
          <p:spPr>
            <a:xfrm>
              <a:off x="477429" y="1488935"/>
              <a:ext cx="1157161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26DD42-F64F-4177-91DB-29378A412FEE}"/>
                </a:ext>
              </a:extLst>
            </p:cNvPr>
            <p:cNvSpPr/>
            <p:nvPr/>
          </p:nvSpPr>
          <p:spPr>
            <a:xfrm>
              <a:off x="477429" y="1657519"/>
              <a:ext cx="1157161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0F5364-CCC0-4889-A90E-9B8E505661C2}"/>
                </a:ext>
              </a:extLst>
            </p:cNvPr>
            <p:cNvSpPr/>
            <p:nvPr/>
          </p:nvSpPr>
          <p:spPr>
            <a:xfrm>
              <a:off x="477429" y="1828801"/>
              <a:ext cx="1157161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8B878F-059B-4609-973F-4F32344B7AFB}"/>
                </a:ext>
              </a:extLst>
            </p:cNvPr>
            <p:cNvSpPr/>
            <p:nvPr/>
          </p:nvSpPr>
          <p:spPr>
            <a:xfrm>
              <a:off x="477429" y="2000083"/>
              <a:ext cx="1157161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F1F968-B8C8-48E0-B11C-6D4A79B7DACF}"/>
                </a:ext>
              </a:extLst>
            </p:cNvPr>
            <p:cNvSpPr/>
            <p:nvPr/>
          </p:nvSpPr>
          <p:spPr>
            <a:xfrm>
              <a:off x="477429" y="2174063"/>
              <a:ext cx="1157161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87043E-5CD8-4AE7-BBFB-0883993A481E}"/>
                </a:ext>
              </a:extLst>
            </p:cNvPr>
            <p:cNvSpPr/>
            <p:nvPr/>
          </p:nvSpPr>
          <p:spPr>
            <a:xfrm>
              <a:off x="477429" y="2349100"/>
              <a:ext cx="1157161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F39DF4-1CED-402C-9F44-F99C5BD2BE91}"/>
                </a:ext>
              </a:extLst>
            </p:cNvPr>
            <p:cNvSpPr/>
            <p:nvPr/>
          </p:nvSpPr>
          <p:spPr>
            <a:xfrm>
              <a:off x="1742628" y="1488935"/>
              <a:ext cx="4900933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5D16BA-B372-47BC-A033-AD531D2ED2A4}"/>
                </a:ext>
              </a:extLst>
            </p:cNvPr>
            <p:cNvSpPr/>
            <p:nvPr/>
          </p:nvSpPr>
          <p:spPr>
            <a:xfrm>
              <a:off x="1742628" y="1657519"/>
              <a:ext cx="4900933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76DD53-3AB7-42EB-92C5-5E400B578581}"/>
                </a:ext>
              </a:extLst>
            </p:cNvPr>
            <p:cNvSpPr/>
            <p:nvPr/>
          </p:nvSpPr>
          <p:spPr>
            <a:xfrm>
              <a:off x="1742628" y="1826103"/>
              <a:ext cx="4900933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9602BF-10A0-4524-9456-8F6390E4158B}"/>
                </a:ext>
              </a:extLst>
            </p:cNvPr>
            <p:cNvSpPr/>
            <p:nvPr/>
          </p:nvSpPr>
          <p:spPr>
            <a:xfrm>
              <a:off x="1742628" y="2002781"/>
              <a:ext cx="4900933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366CC2-17A5-4AAD-BC53-80E6C2E2FCD1}"/>
                </a:ext>
              </a:extLst>
            </p:cNvPr>
            <p:cNvSpPr/>
            <p:nvPr/>
          </p:nvSpPr>
          <p:spPr>
            <a:xfrm>
              <a:off x="1742627" y="2174063"/>
              <a:ext cx="4900933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B3AD0C-5E2D-4995-AA72-8EAF415B2314}"/>
                </a:ext>
              </a:extLst>
            </p:cNvPr>
            <p:cNvSpPr/>
            <p:nvPr/>
          </p:nvSpPr>
          <p:spPr>
            <a:xfrm>
              <a:off x="1742627" y="2351798"/>
              <a:ext cx="4900933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B89FE0-301F-4068-ACD0-536BC74FF777}"/>
                </a:ext>
              </a:extLst>
            </p:cNvPr>
            <p:cNvSpPr/>
            <p:nvPr/>
          </p:nvSpPr>
          <p:spPr>
            <a:xfrm>
              <a:off x="477429" y="4118846"/>
              <a:ext cx="1157161" cy="11343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8C93E46-80A4-4346-979E-E158B02FBC23}"/>
                </a:ext>
              </a:extLst>
            </p:cNvPr>
            <p:cNvSpPr/>
            <p:nvPr/>
          </p:nvSpPr>
          <p:spPr>
            <a:xfrm>
              <a:off x="477429" y="4296871"/>
              <a:ext cx="1157161" cy="12017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8C5000-4500-425D-86FA-D56370D45C0F}"/>
                </a:ext>
              </a:extLst>
            </p:cNvPr>
            <p:cNvSpPr/>
            <p:nvPr/>
          </p:nvSpPr>
          <p:spPr>
            <a:xfrm>
              <a:off x="477428" y="4465456"/>
              <a:ext cx="1157161" cy="12017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66EC369-BAC1-4C08-8138-DCB28959D2C0}"/>
                </a:ext>
              </a:extLst>
            </p:cNvPr>
            <p:cNvSpPr/>
            <p:nvPr/>
          </p:nvSpPr>
          <p:spPr>
            <a:xfrm>
              <a:off x="477428" y="4636137"/>
              <a:ext cx="1157161" cy="12017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ED6A81-C36B-461D-BABF-A80A30FA28B4}"/>
                </a:ext>
              </a:extLst>
            </p:cNvPr>
            <p:cNvSpPr/>
            <p:nvPr/>
          </p:nvSpPr>
          <p:spPr>
            <a:xfrm>
              <a:off x="477427" y="4792607"/>
              <a:ext cx="1157161" cy="12017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502282-25F9-449C-AFF9-1C5D878C6106}"/>
                </a:ext>
              </a:extLst>
            </p:cNvPr>
            <p:cNvSpPr/>
            <p:nvPr/>
          </p:nvSpPr>
          <p:spPr>
            <a:xfrm>
              <a:off x="477426" y="4958619"/>
              <a:ext cx="1157161" cy="12017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B3BFB-3CF0-4677-B199-8C71B8DB597B}"/>
                </a:ext>
              </a:extLst>
            </p:cNvPr>
            <p:cNvSpPr/>
            <p:nvPr/>
          </p:nvSpPr>
          <p:spPr>
            <a:xfrm>
              <a:off x="1742627" y="4104608"/>
              <a:ext cx="5297444" cy="12767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F80948-0161-41C7-A74B-DEEA52928A60}"/>
                </a:ext>
              </a:extLst>
            </p:cNvPr>
            <p:cNvSpPr/>
            <p:nvPr/>
          </p:nvSpPr>
          <p:spPr>
            <a:xfrm>
              <a:off x="1742627" y="4281286"/>
              <a:ext cx="5297444" cy="12767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73EE4C-637A-46B6-9AB9-E231C982F9C8}"/>
                </a:ext>
              </a:extLst>
            </p:cNvPr>
            <p:cNvSpPr/>
            <p:nvPr/>
          </p:nvSpPr>
          <p:spPr>
            <a:xfrm>
              <a:off x="1742626" y="4457964"/>
              <a:ext cx="5297444" cy="12767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0922D30-D415-4D48-8D05-5110955C230A}"/>
                </a:ext>
              </a:extLst>
            </p:cNvPr>
            <p:cNvSpPr/>
            <p:nvPr/>
          </p:nvSpPr>
          <p:spPr>
            <a:xfrm>
              <a:off x="1742626" y="4626550"/>
              <a:ext cx="5297444" cy="12767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4CC1F8B-9FF3-4284-BC4F-97F7E6033F70}"/>
                </a:ext>
              </a:extLst>
            </p:cNvPr>
            <p:cNvSpPr/>
            <p:nvPr/>
          </p:nvSpPr>
          <p:spPr>
            <a:xfrm>
              <a:off x="1742626" y="4789736"/>
              <a:ext cx="5297444" cy="12767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4EB745-E316-47EF-8CD3-9046C0B03A1C}"/>
                </a:ext>
              </a:extLst>
            </p:cNvPr>
            <p:cNvSpPr/>
            <p:nvPr/>
          </p:nvSpPr>
          <p:spPr>
            <a:xfrm>
              <a:off x="1742622" y="4958324"/>
              <a:ext cx="5297444" cy="12767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60AB983-A875-4CA9-A452-CBECAD408F7B}"/>
              </a:ext>
            </a:extLst>
          </p:cNvPr>
          <p:cNvSpPr txBox="1"/>
          <p:nvPr/>
        </p:nvSpPr>
        <p:spPr>
          <a:xfrm>
            <a:off x="255374" y="2636912"/>
            <a:ext cx="3045091" cy="28623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a-ES" sz="1200" dirty="0"/>
              <a:t>Fes la proposta seguint els criteris explicats anteriorment.</a:t>
            </a:r>
          </a:p>
          <a:p>
            <a:endParaRPr lang="ca-ES" sz="1200" dirty="0"/>
          </a:p>
          <a:p>
            <a:pPr marL="285750" indent="-285750">
              <a:buFontTx/>
              <a:buChar char="-"/>
            </a:pPr>
            <a:r>
              <a:rPr lang="ca-ES" sz="1200" dirty="0"/>
              <a:t>Guarda i envia.</a:t>
            </a:r>
          </a:p>
          <a:p>
            <a:pPr marL="285750" indent="-285750">
              <a:buFontTx/>
              <a:buChar char="-"/>
            </a:pPr>
            <a:endParaRPr lang="ca-ES" sz="1200" dirty="0"/>
          </a:p>
          <a:p>
            <a:pPr marL="285750" indent="-285750">
              <a:buFontTx/>
              <a:buChar char="-"/>
            </a:pPr>
            <a:r>
              <a:rPr lang="ca-ES" sz="1200" dirty="0"/>
              <a:t>Podràs veure l’estat de la teva proposta:</a:t>
            </a:r>
          </a:p>
          <a:p>
            <a:endParaRPr lang="ca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b="1" dirty="0"/>
              <a:t>No iniciat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b="1" dirty="0"/>
              <a:t>Elaborant primera versió </a:t>
            </a:r>
            <a:r>
              <a:rPr lang="ca-ES" sz="1200" dirty="0"/>
              <a:t>(has guardat però no enviat)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b="1" dirty="0"/>
              <a:t>Pendent de signar coordinador UPC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b="1" dirty="0"/>
              <a:t>Pendent de signar coordinador destí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b="1" dirty="0"/>
              <a:t>Rebut comentari de validació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b="1" dirty="0"/>
              <a:t>Signat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D454B4E2-B0BE-4D12-9F62-42A752CBA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3019"/>
            <a:ext cx="9144000" cy="1391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 Box 4">
            <a:extLst>
              <a:ext uri="{FF2B5EF4-FFF2-40B4-BE49-F238E27FC236}">
                <a16:creationId xmlns:a16="http://schemas.microsoft.com/office/drawing/2014/main" id="{ADD24B32-2C86-4B1C-B50B-49B648B0C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050" y="381000"/>
            <a:ext cx="929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Learning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Agreement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pic>
        <p:nvPicPr>
          <p:cNvPr id="35" name="Imatge 8">
            <a:hlinkClick r:id="rId4"/>
            <a:extLst>
              <a:ext uri="{FF2B5EF4-FFF2-40B4-BE49-F238E27FC236}">
                <a16:creationId xmlns:a16="http://schemas.microsoft.com/office/drawing/2014/main" id="{5613121E-A6DA-46CA-8F3B-531729B31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65477"/>
            <a:ext cx="1676545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9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12</a:t>
            </a:fld>
            <a:endParaRPr lang="ca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7" name="Subtítulo 3"/>
          <p:cNvSpPr txBox="1">
            <a:spLocks/>
          </p:cNvSpPr>
          <p:nvPr/>
        </p:nvSpPr>
        <p:spPr bwMode="auto">
          <a:xfrm>
            <a:off x="179512" y="1484784"/>
            <a:ext cx="8784976" cy="30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1A46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sym typeface="Wingdings" pitchFamily="2" charset="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a-ES" kern="0" dirty="0"/>
              <a:t>Circuit per demanar la signatura del </a:t>
            </a:r>
            <a:r>
              <a:rPr lang="ca-ES" i="1" kern="0" dirty="0" err="1"/>
              <a:t>Learning</a:t>
            </a:r>
            <a:r>
              <a:rPr lang="ca-ES" i="1" kern="0" dirty="0"/>
              <a:t> </a:t>
            </a:r>
            <a:r>
              <a:rPr lang="ca-ES" i="1" kern="0" dirty="0" err="1"/>
              <a:t>Agreement</a:t>
            </a:r>
            <a:r>
              <a:rPr lang="ca-ES" i="1" kern="0" dirty="0"/>
              <a:t> (Erasmus amb Online </a:t>
            </a:r>
            <a:r>
              <a:rPr lang="ca-ES" i="1" kern="0" dirty="0" err="1"/>
              <a:t>Learning</a:t>
            </a:r>
            <a:r>
              <a:rPr lang="ca-ES" i="1" kern="0" dirty="0"/>
              <a:t> </a:t>
            </a:r>
            <a:r>
              <a:rPr lang="ca-ES" i="1" kern="0" dirty="0" err="1"/>
              <a:t>Agreement</a:t>
            </a:r>
            <a:r>
              <a:rPr lang="ca-ES" i="1" kern="0" dirty="0"/>
              <a:t>)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210009387"/>
              </p:ext>
            </p:extLst>
          </p:nvPr>
        </p:nvGraphicFramePr>
        <p:xfrm>
          <a:off x="395536" y="2298471"/>
          <a:ext cx="8568952" cy="309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524D1EB3-17C1-4489-BCFA-970F2D54D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050" y="381000"/>
            <a:ext cx="929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Learning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Agreement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pic>
        <p:nvPicPr>
          <p:cNvPr id="10" name="Imatge 8">
            <a:hlinkClick r:id="rId7"/>
            <a:extLst>
              <a:ext uri="{FF2B5EF4-FFF2-40B4-BE49-F238E27FC236}">
                <a16:creationId xmlns:a16="http://schemas.microsoft.com/office/drawing/2014/main" id="{E527418C-1184-4FD7-8FC5-6983F12FDA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294726"/>
            <a:ext cx="1676545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F8A31A-0E03-438D-934C-E2EE6328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13</a:t>
            </a:fld>
            <a:endParaRPr lang="ca-E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3715D68-2A93-4BA1-A3CF-B0664DC3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050" y="381000"/>
            <a:ext cx="929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Learning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Agreement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0F7274-0A7B-4290-A538-E1EADB2D2360}"/>
              </a:ext>
            </a:extLst>
          </p:cNvPr>
          <p:cNvSpPr/>
          <p:nvPr/>
        </p:nvSpPr>
        <p:spPr>
          <a:xfrm>
            <a:off x="146085" y="1196752"/>
            <a:ext cx="8572560" cy="68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400" b="1" dirty="0">
                <a:solidFill>
                  <a:srgbClr val="1A4677"/>
                </a:solidFill>
                <a:latin typeface="Verdana" pitchFamily="34" charset="0"/>
              </a:rPr>
              <a:t>On he de fer la proposta de </a:t>
            </a:r>
            <a:r>
              <a:rPr lang="ca-ES" sz="1400" b="1" dirty="0" err="1">
                <a:solidFill>
                  <a:srgbClr val="1A4677"/>
                </a:solidFill>
                <a:latin typeface="Verdana" pitchFamily="34" charset="0"/>
              </a:rPr>
              <a:t>Learning</a:t>
            </a:r>
            <a:r>
              <a:rPr lang="ca-ES" sz="1400" b="1" dirty="0">
                <a:solidFill>
                  <a:srgbClr val="1A4677"/>
                </a:solidFill>
                <a:latin typeface="Verdana" pitchFamily="34" charset="0"/>
              </a:rPr>
              <a:t> </a:t>
            </a:r>
            <a:r>
              <a:rPr lang="ca-ES" sz="1400" b="1" dirty="0" err="1">
                <a:solidFill>
                  <a:srgbClr val="1A4677"/>
                </a:solidFill>
                <a:latin typeface="Verdana" pitchFamily="34" charset="0"/>
              </a:rPr>
              <a:t>Agreement</a:t>
            </a:r>
            <a:r>
              <a:rPr lang="ca-ES" sz="1400" b="1" dirty="0">
                <a:solidFill>
                  <a:srgbClr val="1A4677"/>
                </a:solidFill>
                <a:latin typeface="Verdana" pitchFamily="34" charset="0"/>
              </a:rPr>
              <a:t> si NO apareix a la e-secretaria: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Has de fer la proposta a teves de </a:t>
            </a:r>
            <a:r>
              <a:rPr lang="ca-ES" sz="1400" dirty="0" err="1">
                <a:solidFill>
                  <a:srgbClr val="000000"/>
                </a:solidFill>
                <a:latin typeface="Verdana" pitchFamily="34" charset="0"/>
              </a:rPr>
              <a:t>l’aplicaitu</a:t>
            </a: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 de </a:t>
            </a:r>
            <a:r>
              <a:rPr lang="ca-ES" sz="1400" dirty="0" err="1">
                <a:solidFill>
                  <a:srgbClr val="000000"/>
                </a:solidFill>
                <a:latin typeface="Verdana" pitchFamily="34" charset="0"/>
              </a:rPr>
              <a:t>Precompromisos</a:t>
            </a: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a-ES" sz="1400" dirty="0" err="1">
                <a:solidFill>
                  <a:srgbClr val="000000"/>
                </a:solidFill>
                <a:latin typeface="Verdana" pitchFamily="34" charset="0"/>
              </a:rPr>
              <a:t>Outgoing</a:t>
            </a:r>
            <a:endParaRPr lang="ca-E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Imatge 9">
            <a:hlinkClick r:id="rId2"/>
            <a:extLst>
              <a:ext uri="{FF2B5EF4-FFF2-40B4-BE49-F238E27FC236}">
                <a16:creationId xmlns:a16="http://schemas.microsoft.com/office/drawing/2014/main" id="{47580A34-F74E-44DB-8E6F-0289CEF6A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541622"/>
            <a:ext cx="1487553" cy="512108"/>
          </a:xfrm>
          <a:prstGeom prst="rect">
            <a:avLst/>
          </a:prstGeom>
        </p:spPr>
      </p:pic>
      <p:pic>
        <p:nvPicPr>
          <p:cNvPr id="8" name="Imatge 9">
            <a:hlinkClick r:id="rId2"/>
            <a:extLst>
              <a:ext uri="{FF2B5EF4-FFF2-40B4-BE49-F238E27FC236}">
                <a16:creationId xmlns:a16="http://schemas.microsoft.com/office/drawing/2014/main" id="{364F4B0B-1C78-423A-B5BD-54442440C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19729"/>
            <a:ext cx="1487553" cy="512108"/>
          </a:xfrm>
          <a:prstGeom prst="rect">
            <a:avLst/>
          </a:prstGeom>
        </p:spPr>
      </p:pic>
      <p:grpSp>
        <p:nvGrpSpPr>
          <p:cNvPr id="9" name="5 Grupo">
            <a:extLst>
              <a:ext uri="{FF2B5EF4-FFF2-40B4-BE49-F238E27FC236}">
                <a16:creationId xmlns:a16="http://schemas.microsoft.com/office/drawing/2014/main" id="{C0FB3A9B-C13D-4C68-A0CE-5FACFDEC91FB}"/>
              </a:ext>
            </a:extLst>
          </p:cNvPr>
          <p:cNvGrpSpPr/>
          <p:nvPr/>
        </p:nvGrpSpPr>
        <p:grpSpPr>
          <a:xfrm>
            <a:off x="285957" y="2169761"/>
            <a:ext cx="2769732" cy="2083646"/>
            <a:chOff x="0" y="1022127"/>
            <a:chExt cx="9144000" cy="4735315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F24398C-739A-4B26-B8F7-B068F10BD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30" t="16808" r="4029" b="15960"/>
            <a:stretch/>
          </p:blipFill>
          <p:spPr>
            <a:xfrm>
              <a:off x="0" y="1022127"/>
              <a:ext cx="9144000" cy="3559001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7A93936-22FE-4E99-84EF-7D406F1C0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62" t="58902" r="5075" b="15375"/>
            <a:stretch/>
          </p:blipFill>
          <p:spPr>
            <a:xfrm>
              <a:off x="0" y="4365104"/>
              <a:ext cx="9144000" cy="1392338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3D027E9B-1536-44F4-9D5C-B884E4CDB5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812" t="31791" r="27163" b="45798"/>
          <a:stretch/>
        </p:blipFill>
        <p:spPr>
          <a:xfrm>
            <a:off x="3055689" y="4365104"/>
            <a:ext cx="1546943" cy="176793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2EEFA7B-2FA6-4BD5-A29C-ABDECABF16AA}"/>
              </a:ext>
            </a:extLst>
          </p:cNvPr>
          <p:cNvSpPr txBox="1"/>
          <p:nvPr/>
        </p:nvSpPr>
        <p:spPr>
          <a:xfrm>
            <a:off x="4806640" y="4707141"/>
            <a:ext cx="428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400" dirty="0">
                <a:latin typeface="+mn-lt"/>
              </a:rPr>
              <a:t>A </a:t>
            </a:r>
            <a:r>
              <a:rPr lang="ca-ES" sz="1400" dirty="0" err="1">
                <a:latin typeface="+mn-lt"/>
              </a:rPr>
              <a:t>l’aplicatiu</a:t>
            </a:r>
            <a:r>
              <a:rPr lang="ca-ES" sz="1400" dirty="0">
                <a:latin typeface="+mn-lt"/>
              </a:rPr>
              <a:t> trobaràs un punt d’ajuda, on trobaràs instruccions de funcionament de </a:t>
            </a:r>
            <a:r>
              <a:rPr lang="ca-ES" sz="1400" dirty="0" err="1">
                <a:latin typeface="+mn-lt"/>
              </a:rPr>
              <a:t>l’aplicatiu</a:t>
            </a:r>
            <a:r>
              <a:rPr lang="ca-ES" sz="1400" dirty="0">
                <a:latin typeface="+mn-lt"/>
              </a:rPr>
              <a:t>, </a:t>
            </a:r>
          </a:p>
          <a:p>
            <a:pPr algn="just"/>
            <a:r>
              <a:rPr lang="ca-ES" sz="1400" b="1" dirty="0">
                <a:latin typeface="+mn-lt"/>
              </a:rPr>
              <a:t>Consulta’l!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2E8D0C-B4C6-49BD-9FB8-AB20BA4263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77" t="26190" r="6024" b="13582"/>
          <a:stretch/>
        </p:blipFill>
        <p:spPr>
          <a:xfrm>
            <a:off x="3431769" y="2174243"/>
            <a:ext cx="5004048" cy="183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0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90ECCA-D5FC-4B98-8008-9427339E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14</a:t>
            </a:fld>
            <a:endParaRPr lang="ca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E839A2-3839-4447-895E-4A7A2AA1C6E7}"/>
              </a:ext>
            </a:extLst>
          </p:cNvPr>
          <p:cNvSpPr txBox="1"/>
          <p:nvPr/>
        </p:nvSpPr>
        <p:spPr>
          <a:xfrm>
            <a:off x="251520" y="1340768"/>
            <a:ext cx="8712968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- Recorda guardar i enviar a validar la teva proposta per tal que el Sotsdirector pugui revisar-la.</a:t>
            </a:r>
          </a:p>
        </p:txBody>
      </p:sp>
      <p:pic>
        <p:nvPicPr>
          <p:cNvPr id="7" name="Imatge 9">
            <a:hlinkClick r:id="rId2"/>
            <a:extLst>
              <a:ext uri="{FF2B5EF4-FFF2-40B4-BE49-F238E27FC236}">
                <a16:creationId xmlns:a16="http://schemas.microsoft.com/office/drawing/2014/main" id="{4285E0AE-7F6F-4314-913F-662C950E0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19729"/>
            <a:ext cx="1487553" cy="512108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4B7BBD50-0845-46B6-B196-1FECF8FB8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050" y="381000"/>
            <a:ext cx="929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Learning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Agreement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719FDBC-74BE-4CBB-8E50-1D86696E9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173822"/>
            <a:ext cx="4334480" cy="45726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CFC9458-2214-4929-98EB-6CD143076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869357"/>
            <a:ext cx="3658111" cy="41915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9629EB1-391C-4F36-8723-9FA91CBB3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3598162"/>
            <a:ext cx="3019846" cy="48584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1C50F06-D88B-4337-BB71-511488848AD1}"/>
              </a:ext>
            </a:extLst>
          </p:cNvPr>
          <p:cNvSpPr txBox="1"/>
          <p:nvPr/>
        </p:nvSpPr>
        <p:spPr>
          <a:xfrm>
            <a:off x="4730016" y="2248565"/>
            <a:ext cx="306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/>
              <a:t>El document no s’ha enviat a validar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D2A84E5-F74F-475F-B5AC-8730B1F3BE06}"/>
              </a:ext>
            </a:extLst>
          </p:cNvPr>
          <p:cNvSpPr txBox="1"/>
          <p:nvPr/>
        </p:nvSpPr>
        <p:spPr>
          <a:xfrm>
            <a:off x="4053647" y="2956864"/>
            <a:ext cx="3089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/>
              <a:t>El document està pendent de validar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36D05DE-BFDE-4047-9D51-612736128F73}"/>
              </a:ext>
            </a:extLst>
          </p:cNvPr>
          <p:cNvSpPr txBox="1"/>
          <p:nvPr/>
        </p:nvSpPr>
        <p:spPr>
          <a:xfrm>
            <a:off x="3463893" y="3670252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/>
              <a:t>El document s’ha validat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749E29-31FD-4D44-9B67-8E362F1532C9}"/>
              </a:ext>
            </a:extLst>
          </p:cNvPr>
          <p:cNvSpPr txBox="1"/>
          <p:nvPr/>
        </p:nvSpPr>
        <p:spPr>
          <a:xfrm>
            <a:off x="220377" y="4393652"/>
            <a:ext cx="88161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a-ES" sz="1400" dirty="0"/>
              <a:t>Un cop validada la proposta, has de descarregar el document, signar-lo i enviar-lo per </a:t>
            </a:r>
            <a:r>
              <a:rPr lang="ca-ES" sz="1400" dirty="0">
                <a:hlinkClick r:id="rId7"/>
              </a:rPr>
              <a:t>DEMANA</a:t>
            </a:r>
            <a:r>
              <a:rPr lang="ca-ES" sz="1400" dirty="0"/>
              <a:t> per tal que el signem nosaltres i te’l retornem.</a:t>
            </a:r>
          </a:p>
          <a:p>
            <a:pPr marL="285750" indent="-285750">
              <a:buFontTx/>
              <a:buChar char="-"/>
            </a:pPr>
            <a:endParaRPr lang="ca-ES" sz="1400" dirty="0"/>
          </a:p>
          <a:p>
            <a:pPr marL="285750" indent="-285750">
              <a:buFontTx/>
              <a:buChar char="-"/>
            </a:pPr>
            <a:r>
              <a:rPr lang="ca-ES" sz="1400" dirty="0"/>
              <a:t>Quan l’hagin signat a la universitat de destí, has de pujar-lo a la documentació de mobilitat de la teva e-secretaria.</a:t>
            </a:r>
          </a:p>
        </p:txBody>
      </p:sp>
    </p:spTree>
    <p:extLst>
      <p:ext uri="{BB962C8B-B14F-4D97-AF65-F5344CB8AC3E}">
        <p14:creationId xmlns:p14="http://schemas.microsoft.com/office/powerpoint/2010/main" val="151626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3010226"/>
          </a:xfrm>
        </p:spPr>
        <p:txBody>
          <a:bodyPr/>
          <a:lstStyle/>
          <a:p>
            <a:r>
              <a:rPr lang="ca-ES" dirty="0"/>
              <a:t>Circuit per demanar la signatura del </a:t>
            </a:r>
            <a:r>
              <a:rPr lang="ca-ES" i="1" dirty="0" err="1"/>
              <a:t>Learning</a:t>
            </a:r>
            <a:r>
              <a:rPr lang="ca-ES" i="1" dirty="0"/>
              <a:t> </a:t>
            </a:r>
            <a:r>
              <a:rPr lang="ca-ES" i="1" dirty="0" err="1"/>
              <a:t>Agreement</a:t>
            </a:r>
            <a:r>
              <a:rPr lang="ca-ES" i="1" dirty="0"/>
              <a:t> (No Erasmus i Erasmus sense OLA)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00832409"/>
              </p:ext>
            </p:extLst>
          </p:nvPr>
        </p:nvGraphicFramePr>
        <p:xfrm>
          <a:off x="395536" y="2636911"/>
          <a:ext cx="8568952" cy="309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Box 4">
            <a:extLst>
              <a:ext uri="{FF2B5EF4-FFF2-40B4-BE49-F238E27FC236}">
                <a16:creationId xmlns:a16="http://schemas.microsoft.com/office/drawing/2014/main" id="{0B7BF333-0A0E-41BA-BCE0-122873CD7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050" y="381000"/>
            <a:ext cx="929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Learning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Agreement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pic>
        <p:nvPicPr>
          <p:cNvPr id="9" name="Imatge 9">
            <a:hlinkClick r:id="rId8"/>
            <a:extLst>
              <a:ext uri="{FF2B5EF4-FFF2-40B4-BE49-F238E27FC236}">
                <a16:creationId xmlns:a16="http://schemas.microsoft.com/office/drawing/2014/main" id="{35973224-6934-4AB9-A644-E54F5EEF3B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219729"/>
            <a:ext cx="1487553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01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9E56A7-1881-4ACD-A7F1-BC40FF55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16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21ACCA-A742-4969-8698-1E6EC8901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348880"/>
            <a:ext cx="2016224" cy="864096"/>
          </a:xfrm>
          <a:prstGeom prst="rect">
            <a:avLst/>
          </a:prstGeom>
        </p:spPr>
      </p:pic>
      <p:pic>
        <p:nvPicPr>
          <p:cNvPr id="7" name="Imatge 9">
            <a:hlinkClick r:id="rId3"/>
            <a:extLst>
              <a:ext uri="{FF2B5EF4-FFF2-40B4-BE49-F238E27FC236}">
                <a16:creationId xmlns:a16="http://schemas.microsoft.com/office/drawing/2014/main" id="{2191BE09-4C77-4BCB-8F91-D888853AD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19729"/>
            <a:ext cx="1487553" cy="512108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CDB01FAF-D26E-4D12-86E4-4A9DCB9C3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050" y="381000"/>
            <a:ext cx="929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Històric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0B645F-C5AF-4FD0-9761-63FFFE489A40}"/>
              </a:ext>
            </a:extLst>
          </p:cNvPr>
          <p:cNvSpPr txBox="1"/>
          <p:nvPr/>
        </p:nvSpPr>
        <p:spPr>
          <a:xfrm>
            <a:off x="251520" y="1568658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Pots consultar un històric de reconeixements validats de la teva universitat de destí, des d’aquest </a:t>
            </a:r>
            <a:r>
              <a:rPr lang="ca-ES" sz="1400" dirty="0" err="1"/>
              <a:t>aplicatiu</a:t>
            </a:r>
            <a:endParaRPr lang="ca-ES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7BBBB5-2600-4ED2-83D6-3384341EE6CA}"/>
              </a:ext>
            </a:extLst>
          </p:cNvPr>
          <p:cNvSpPr txBox="1"/>
          <p:nvPr/>
        </p:nvSpPr>
        <p:spPr>
          <a:xfrm>
            <a:off x="230397" y="3753052"/>
            <a:ext cx="8640960" cy="10218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1400" dirty="0"/>
              <a:t>Recorda que el </a:t>
            </a:r>
            <a:r>
              <a:rPr lang="ca-ES" sz="1400" dirty="0" err="1"/>
              <a:t>Learning</a:t>
            </a:r>
            <a:r>
              <a:rPr lang="ca-ES" sz="1400" dirty="0"/>
              <a:t> </a:t>
            </a:r>
            <a:r>
              <a:rPr lang="ca-ES" sz="1400" dirty="0" err="1"/>
              <a:t>Agreement</a:t>
            </a:r>
            <a:r>
              <a:rPr lang="ca-ES" sz="1400" dirty="0"/>
              <a:t> és una proposta global, el contingut de l’apartat històric, son propostes sense context, pot ser que dins la teva proposta no encaixin o que s’hagi canviat el contingut de l’assignatura i en el teu cas, la proposta no s’accepti.</a:t>
            </a:r>
          </a:p>
        </p:txBody>
      </p:sp>
    </p:spTree>
    <p:extLst>
      <p:ext uri="{BB962C8B-B14F-4D97-AF65-F5344CB8AC3E}">
        <p14:creationId xmlns:p14="http://schemas.microsoft.com/office/powerpoint/2010/main" val="3545425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6346C8-7CA5-45E4-81A2-7EBB93B1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17</a:t>
            </a:fld>
            <a:endParaRPr lang="ca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7C27229-12A4-464C-BFB0-FA4C65BE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r"/>
            <a:r>
              <a:rPr lang="ca-ES" dirty="0"/>
              <a:t>Finançament – Erasmus+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58B39-3878-4F53-9039-1DAC563B4DA2}"/>
              </a:ext>
            </a:extLst>
          </p:cNvPr>
          <p:cNvSpPr txBox="1"/>
          <p:nvPr/>
        </p:nvSpPr>
        <p:spPr>
          <a:xfrm>
            <a:off x="60946" y="1217164"/>
            <a:ext cx="4679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a-ES" b="1" i="0" dirty="0">
                <a:effectLst/>
                <a:latin typeface="Fira sans" panose="020B0503050000020004" pitchFamily="34" charset="0"/>
                <a:hlinkClick r:id="rId2"/>
              </a:rPr>
              <a:t>Ajuts mobilitat Erasmus+</a:t>
            </a:r>
            <a:endParaRPr lang="ca-ES" b="1" i="0" dirty="0">
              <a:effectLst/>
              <a:latin typeface="Fira sans" panose="020B05030500000200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A10383-EE9C-49CB-87DE-618AA33B3998}"/>
              </a:ext>
            </a:extLst>
          </p:cNvPr>
          <p:cNvSpPr txBox="1"/>
          <p:nvPr/>
        </p:nvSpPr>
        <p:spPr>
          <a:xfrm>
            <a:off x="6352" y="163734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Tots els estudiants del programa </a:t>
            </a:r>
            <a:r>
              <a:rPr lang="ca-ES" sz="1400" u="sng" dirty="0"/>
              <a:t>KA131 Erasmus+ estudis </a:t>
            </a:r>
            <a:r>
              <a:rPr lang="ca-ES" sz="1400" dirty="0"/>
              <a:t>i </a:t>
            </a:r>
            <a:r>
              <a:rPr lang="ca-ES" sz="1400" u="sng" dirty="0"/>
              <a:t>KA131 Erasmus+ Tercers països no associats – estudis</a:t>
            </a:r>
            <a:r>
              <a:rPr lang="ca-ES" sz="1400" dirty="0"/>
              <a:t> hi participeu.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E32070F-A59A-4598-8C4D-AA50735F5C4D}"/>
              </a:ext>
            </a:extLst>
          </p:cNvPr>
          <p:cNvGrpSpPr/>
          <p:nvPr/>
        </p:nvGrpSpPr>
        <p:grpSpPr>
          <a:xfrm>
            <a:off x="60947" y="2230748"/>
            <a:ext cx="2371758" cy="1198252"/>
            <a:chOff x="467544" y="3068960"/>
            <a:chExt cx="2751667" cy="1468068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92BFAE2-61FF-4CBD-B710-75B9AD2E5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3068960"/>
              <a:ext cx="2751667" cy="1468068"/>
            </a:xfrm>
            <a:prstGeom prst="rect">
              <a:avLst/>
            </a:prstGeom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DB9A8AAB-9872-49DE-95AF-B97F21164470}"/>
                </a:ext>
              </a:extLst>
            </p:cNvPr>
            <p:cNvSpPr/>
            <p:nvPr/>
          </p:nvSpPr>
          <p:spPr>
            <a:xfrm>
              <a:off x="611560" y="3849737"/>
              <a:ext cx="1447800" cy="24888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018E1AC-5C1F-405E-9300-FF0F1147ACE3}"/>
              </a:ext>
            </a:extLst>
          </p:cNvPr>
          <p:cNvGrpSpPr/>
          <p:nvPr/>
        </p:nvGrpSpPr>
        <p:grpSpPr>
          <a:xfrm>
            <a:off x="2556837" y="2316606"/>
            <a:ext cx="2371758" cy="551420"/>
            <a:chOff x="2931179" y="2964782"/>
            <a:chExt cx="2215941" cy="37297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D6DB5CD-77A5-405D-8D24-FFFE9DBEB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2904" y="2964782"/>
              <a:ext cx="1944216" cy="372970"/>
            </a:xfrm>
            <a:prstGeom prst="rect">
              <a:avLst/>
            </a:prstGeom>
          </p:spPr>
        </p:pic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90D38E52-5D78-4506-93F6-B489C2BFE43E}"/>
                </a:ext>
              </a:extLst>
            </p:cNvPr>
            <p:cNvSpPr/>
            <p:nvPr/>
          </p:nvSpPr>
          <p:spPr>
            <a:xfrm>
              <a:off x="2931179" y="3036099"/>
              <a:ext cx="1447800" cy="24888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1A3373C-AAA5-44F8-89B6-F29DE5BA63BB}"/>
              </a:ext>
            </a:extLst>
          </p:cNvPr>
          <p:cNvGrpSpPr/>
          <p:nvPr/>
        </p:nvGrpSpPr>
        <p:grpSpPr>
          <a:xfrm>
            <a:off x="5210922" y="2072389"/>
            <a:ext cx="1396066" cy="1379912"/>
            <a:chOff x="5652120" y="2550950"/>
            <a:chExt cx="1729870" cy="192184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3AABFDE-3113-4782-8A46-212B96769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409" y="2550950"/>
              <a:ext cx="1657581" cy="1829055"/>
            </a:xfrm>
            <a:prstGeom prst="rect">
              <a:avLst/>
            </a:prstGeom>
          </p:spPr>
        </p:pic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1E3955D-BA50-4454-92F8-9BD371E9D750}"/>
                </a:ext>
              </a:extLst>
            </p:cNvPr>
            <p:cNvSpPr/>
            <p:nvPr/>
          </p:nvSpPr>
          <p:spPr>
            <a:xfrm>
              <a:off x="5652120" y="3948944"/>
              <a:ext cx="1679476" cy="52384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75A6E2C-80A3-4603-89B2-CAFE546E4D20}"/>
              </a:ext>
            </a:extLst>
          </p:cNvPr>
          <p:cNvSpPr txBox="1"/>
          <p:nvPr/>
        </p:nvSpPr>
        <p:spPr>
          <a:xfrm>
            <a:off x="185079" y="3662427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Segons les bases del curs 2024-2025, </a:t>
            </a:r>
            <a:r>
              <a:rPr lang="ca-ES" sz="1400" u="sng" dirty="0"/>
              <a:t>no haureu de fer cap sol·licitud </a:t>
            </a:r>
            <a:r>
              <a:rPr lang="ca-ES" sz="1400" dirty="0"/>
              <a:t>per participar, amb la vostra estada de mobilitat ja és suficient. Podeu consultar tota la informació sobre les subvencions a </a:t>
            </a:r>
            <a:r>
              <a:rPr lang="ca-ES" sz="1400" dirty="0">
                <a:hlinkClick r:id="rId6"/>
              </a:rPr>
              <a:t>l’apartat corresponent</a:t>
            </a:r>
            <a:r>
              <a:rPr lang="ca-ES" sz="1400" dirty="0"/>
              <a:t> del web de l’SGA.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CE2D95A-84C7-4D84-AC5D-BEFD1F8C0E5D}"/>
              </a:ext>
            </a:extLst>
          </p:cNvPr>
          <p:cNvSpPr txBox="1"/>
          <p:nvPr/>
        </p:nvSpPr>
        <p:spPr>
          <a:xfrm>
            <a:off x="2534589" y="4354001"/>
            <a:ext cx="468854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171450" lvl="0" indent="-171450">
              <a:buFontTx/>
              <a:buChar char="-"/>
            </a:pPr>
            <a:r>
              <a:rPr lang="es-ES" sz="1200" dirty="0" err="1">
                <a:latin typeface="+mn-lt"/>
              </a:rPr>
              <a:t>Pendent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Resolució</a:t>
            </a:r>
            <a:r>
              <a:rPr lang="es-ES" sz="1200" dirty="0">
                <a:latin typeface="+mn-lt"/>
              </a:rPr>
              <a:t> provisional</a:t>
            </a:r>
          </a:p>
          <a:p>
            <a:pPr marL="171450" indent="-171450">
              <a:buFontTx/>
              <a:buChar char="-"/>
            </a:pPr>
            <a:r>
              <a:rPr lang="es-ES" sz="1200" dirty="0" err="1">
                <a:latin typeface="Verdana" pitchFamily="34" charset="0"/>
              </a:rPr>
              <a:t>S’ha</a:t>
            </a:r>
            <a:r>
              <a:rPr lang="es-ES" sz="1200" dirty="0">
                <a:latin typeface="Verdana" pitchFamily="34" charset="0"/>
              </a:rPr>
              <a:t> de justificar </a:t>
            </a:r>
            <a:r>
              <a:rPr lang="es-ES" sz="1200" dirty="0" err="1">
                <a:latin typeface="Verdana" pitchFamily="34" charset="0"/>
              </a:rPr>
              <a:t>mitjançant</a:t>
            </a:r>
            <a:r>
              <a:rPr lang="es-ES" sz="1200" dirty="0">
                <a:latin typeface="Verdana" pitchFamily="34" charset="0"/>
              </a:rPr>
              <a:t> el </a:t>
            </a:r>
            <a:r>
              <a:rPr lang="es-ES" sz="1200" dirty="0" err="1">
                <a:latin typeface="Verdana" pitchFamily="34" charset="0"/>
              </a:rPr>
              <a:t>certificat</a:t>
            </a:r>
            <a:r>
              <a:rPr lang="es-ES" sz="1200" dirty="0">
                <a:latin typeface="Verdana" pitchFamily="34" charset="0"/>
              </a:rPr>
              <a:t> </a:t>
            </a:r>
            <a:r>
              <a:rPr lang="es-ES" sz="1200" dirty="0" err="1">
                <a:latin typeface="Verdana" pitchFamily="34" charset="0"/>
              </a:rPr>
              <a:t>d’incorporació</a:t>
            </a:r>
            <a:r>
              <a:rPr lang="es-ES" sz="1200" dirty="0">
                <a:latin typeface="Verdana" pitchFamily="34" charset="0"/>
              </a:rPr>
              <a:t> i el </a:t>
            </a:r>
            <a:r>
              <a:rPr lang="es-ES" sz="1200" dirty="0" err="1">
                <a:latin typeface="Verdana" pitchFamily="34" charset="0"/>
              </a:rPr>
              <a:t>certificat</a:t>
            </a:r>
            <a:r>
              <a:rPr lang="es-ES" sz="1200" dirty="0">
                <a:latin typeface="Verdana" pitchFamily="34" charset="0"/>
              </a:rPr>
              <a:t> </a:t>
            </a:r>
            <a:r>
              <a:rPr lang="es-ES" sz="1200" dirty="0" err="1">
                <a:latin typeface="Verdana" pitchFamily="34" charset="0"/>
              </a:rPr>
              <a:t>d’estada</a:t>
            </a:r>
            <a:r>
              <a:rPr lang="es-ES" sz="1200" dirty="0">
                <a:latin typeface="Verdana" pitchFamily="34" charset="0"/>
              </a:rPr>
              <a:t>.</a:t>
            </a:r>
            <a:endParaRPr lang="ca-ES" sz="1200" dirty="0"/>
          </a:p>
          <a:p>
            <a:pPr marL="171450" indent="-171450">
              <a:buFontTx/>
              <a:buChar char="-"/>
            </a:pPr>
            <a:r>
              <a:rPr lang="ca-ES" sz="1200" b="0" i="0" dirty="0"/>
              <a:t>Estades mínim de 60 dies (abans eren 3 mesos)</a:t>
            </a:r>
            <a:endParaRPr lang="ca-ES" sz="1200" dirty="0"/>
          </a:p>
          <a:p>
            <a:pPr marL="171450" indent="-171450">
              <a:buFontTx/>
              <a:buChar char="-"/>
            </a:pPr>
            <a:r>
              <a:rPr lang="es-ES" sz="1200" dirty="0">
                <a:latin typeface="Verdana" pitchFamily="34" charset="0"/>
              </a:rPr>
              <a:t>‘Beques Zero’: Programa Erasmus+ </a:t>
            </a:r>
            <a:r>
              <a:rPr lang="es-ES" sz="1200" u="sng" dirty="0">
                <a:latin typeface="Verdana" pitchFamily="34" charset="0"/>
              </a:rPr>
              <a:t>KA131</a:t>
            </a:r>
            <a:r>
              <a:rPr lang="es-ES" sz="1200" dirty="0">
                <a:latin typeface="Verdana" pitchFamily="34" charset="0"/>
              </a:rPr>
              <a:t> </a:t>
            </a:r>
            <a:r>
              <a:rPr lang="es-ES" sz="1200" dirty="0" err="1">
                <a:latin typeface="Verdana" pitchFamily="34" charset="0"/>
              </a:rPr>
              <a:t>sense</a:t>
            </a:r>
            <a:r>
              <a:rPr lang="es-ES" sz="1200" dirty="0">
                <a:latin typeface="Verdana" pitchFamily="34" charset="0"/>
              </a:rPr>
              <a:t> </a:t>
            </a:r>
            <a:r>
              <a:rPr lang="es-ES" sz="1200" dirty="0" err="1">
                <a:latin typeface="Verdana" pitchFamily="34" charset="0"/>
              </a:rPr>
              <a:t>finançament</a:t>
            </a:r>
            <a:endParaRPr lang="ca-ES" sz="1200" dirty="0"/>
          </a:p>
        </p:txBody>
      </p:sp>
      <p:pic>
        <p:nvPicPr>
          <p:cNvPr id="20482" name="Picture 2" descr="Beca - Iconos gratis de educación">
            <a:extLst>
              <a:ext uri="{FF2B5EF4-FFF2-40B4-BE49-F238E27FC236}">
                <a16:creationId xmlns:a16="http://schemas.microsoft.com/office/drawing/2014/main" id="{1244364B-EA1F-45EC-85A4-DD0743048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9" y="71482"/>
            <a:ext cx="936535" cy="93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3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0668BF-B25B-4575-8978-A45CB44A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>
                <a:latin typeface="Fira sans" panose="020B0503050000020004" pitchFamily="34" charset="0"/>
              </a:rPr>
              <a:pPr>
                <a:defRPr/>
              </a:pPr>
              <a:t>18</a:t>
            </a:fld>
            <a:endParaRPr lang="ca-ES">
              <a:latin typeface="Fira sans" panose="020B05030500000200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FF2AAB6-5931-4B10-8F7F-5AE43CD1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r"/>
            <a:r>
              <a:rPr lang="ca-ES" dirty="0"/>
              <a:t>Finançament – Altres convocatòries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B1936A-6EC9-460A-9084-6D7951E5BF32}"/>
              </a:ext>
            </a:extLst>
          </p:cNvPr>
          <p:cNvSpPr txBox="1"/>
          <p:nvPr/>
        </p:nvSpPr>
        <p:spPr>
          <a:xfrm>
            <a:off x="60946" y="1217164"/>
            <a:ext cx="4679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a-ES" b="1" i="0" dirty="0">
                <a:effectLst/>
                <a:latin typeface="Fira sans" panose="020B0503050000020004" pitchFamily="34" charset="0"/>
                <a:hlinkClick r:id="rId2"/>
              </a:rPr>
              <a:t>Ajuts Santander Erasmus+</a:t>
            </a:r>
            <a:endParaRPr lang="ca-ES" b="1" i="0" dirty="0">
              <a:effectLst/>
              <a:latin typeface="Fira sans" panose="020B05030500000200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C65F96-2DE2-42C7-B9A7-3E2AA05A4CFB}"/>
              </a:ext>
            </a:extLst>
          </p:cNvPr>
          <p:cNvSpPr txBox="1"/>
          <p:nvPr/>
        </p:nvSpPr>
        <p:spPr>
          <a:xfrm>
            <a:off x="2987824" y="1278719"/>
            <a:ext cx="2236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a-ES" sz="1200" b="1" i="1" dirty="0">
                <a:solidFill>
                  <a:srgbClr val="FF0000"/>
                </a:solidFill>
                <a:latin typeface="Fira sans" panose="020B0503050000020004" pitchFamily="34" charset="0"/>
              </a:rPr>
              <a:t>Tancat</a:t>
            </a:r>
            <a:endParaRPr lang="ca-ES" sz="1200" dirty="0">
              <a:latin typeface="Fira sans" panose="020B05030500000200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10E6E2-39E7-4BA5-B4A9-379E04357A95}"/>
              </a:ext>
            </a:extLst>
          </p:cNvPr>
          <p:cNvSpPr txBox="1"/>
          <p:nvPr/>
        </p:nvSpPr>
        <p:spPr>
          <a:xfrm>
            <a:off x="60946" y="1844824"/>
            <a:ext cx="4679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a-ES" b="1" i="0" dirty="0">
                <a:effectLst/>
                <a:latin typeface="Fira sans" panose="020B0503050000020004" pitchFamily="34" charset="0"/>
                <a:hlinkClick r:id="rId3"/>
              </a:rPr>
              <a:t>Mobint </a:t>
            </a:r>
            <a:r>
              <a:rPr lang="ca-ES" b="1" i="0" dirty="0" err="1">
                <a:effectLst/>
                <a:latin typeface="Fira sans" panose="020B0503050000020004" pitchFamily="34" charset="0"/>
                <a:hlinkClick r:id="rId3"/>
              </a:rPr>
              <a:t>Agaur</a:t>
            </a:r>
            <a:r>
              <a:rPr lang="ca-ES" b="1" i="0" dirty="0">
                <a:effectLst/>
                <a:latin typeface="Fira sans" panose="020B0503050000020004" pitchFamily="34" charset="0"/>
                <a:hlinkClick r:id="rId3"/>
              </a:rPr>
              <a:t> (Generalitat)</a:t>
            </a:r>
            <a:endParaRPr lang="ca-ES" b="1" i="0" dirty="0">
              <a:effectLst/>
              <a:latin typeface="Fira sans" panose="020B05030500000200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204984-6AC6-4F7F-B01E-557D9F5171DA}"/>
              </a:ext>
            </a:extLst>
          </p:cNvPr>
          <p:cNvSpPr txBox="1"/>
          <p:nvPr/>
        </p:nvSpPr>
        <p:spPr>
          <a:xfrm>
            <a:off x="355522" y="2453945"/>
            <a:ext cx="4688540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171450" lvl="0" indent="-171450">
              <a:buFontTx/>
              <a:buChar char="-"/>
            </a:pPr>
            <a:r>
              <a:rPr lang="es-ES" sz="1200" dirty="0" err="1">
                <a:latin typeface="Fira sans" panose="020B0503050000020004" pitchFamily="34" charset="0"/>
              </a:rPr>
              <a:t>Previst</a:t>
            </a:r>
            <a:r>
              <a:rPr lang="es-ES" sz="1200" dirty="0">
                <a:latin typeface="Fira sans" panose="020B0503050000020004" pitchFamily="34" charset="0"/>
              </a:rPr>
              <a:t> </a:t>
            </a:r>
            <a:r>
              <a:rPr lang="es-ES" sz="1200" dirty="0" err="1">
                <a:latin typeface="Fira sans" panose="020B0503050000020004" pitchFamily="34" charset="0"/>
              </a:rPr>
              <a:t>setembre</a:t>
            </a:r>
            <a:r>
              <a:rPr lang="es-ES" sz="1200" dirty="0">
                <a:latin typeface="Fira sans" panose="020B0503050000020004" pitchFamily="34" charset="0"/>
              </a:rPr>
              <a:t> 2025</a:t>
            </a:r>
          </a:p>
          <a:p>
            <a:pPr marL="171450" indent="-171450">
              <a:buFontTx/>
              <a:buChar char="-"/>
            </a:pPr>
            <a:r>
              <a:rPr lang="es-ES" sz="1200" dirty="0" err="1">
                <a:latin typeface="Fira sans" panose="020B0503050000020004" pitchFamily="34" charset="0"/>
              </a:rPr>
              <a:t>S’ha</a:t>
            </a:r>
            <a:r>
              <a:rPr lang="es-ES" sz="1200" dirty="0">
                <a:latin typeface="Fira sans" panose="020B0503050000020004" pitchFamily="34" charset="0"/>
              </a:rPr>
              <a:t> de justificar </a:t>
            </a:r>
            <a:r>
              <a:rPr lang="es-ES" sz="1200" dirty="0" err="1">
                <a:latin typeface="Fira sans" panose="020B0503050000020004" pitchFamily="34" charset="0"/>
              </a:rPr>
              <a:t>mitjançant</a:t>
            </a:r>
            <a:r>
              <a:rPr lang="es-ES" sz="1200" dirty="0">
                <a:latin typeface="Fira sans" panose="020B0503050000020004" pitchFamily="34" charset="0"/>
              </a:rPr>
              <a:t> el </a:t>
            </a:r>
            <a:r>
              <a:rPr lang="es-ES" sz="1200" dirty="0" err="1">
                <a:latin typeface="Fira sans" panose="020B0503050000020004" pitchFamily="34" charset="0"/>
              </a:rPr>
              <a:t>certificat</a:t>
            </a:r>
            <a:r>
              <a:rPr lang="es-ES" sz="1200" dirty="0">
                <a:latin typeface="Fira sans" panose="020B0503050000020004" pitchFamily="34" charset="0"/>
              </a:rPr>
              <a:t> </a:t>
            </a:r>
            <a:r>
              <a:rPr lang="es-ES" sz="1200" dirty="0" err="1">
                <a:latin typeface="Fira sans" panose="020B0503050000020004" pitchFamily="34" charset="0"/>
              </a:rPr>
              <a:t>d’incorporació</a:t>
            </a:r>
            <a:r>
              <a:rPr lang="es-ES" sz="1200" dirty="0">
                <a:latin typeface="Fira sans" panose="020B0503050000020004" pitchFamily="34" charset="0"/>
              </a:rPr>
              <a:t> i el </a:t>
            </a:r>
            <a:r>
              <a:rPr lang="es-ES" sz="1200" dirty="0" err="1">
                <a:latin typeface="Fira sans" panose="020B0503050000020004" pitchFamily="34" charset="0"/>
              </a:rPr>
              <a:t>certificat</a:t>
            </a:r>
            <a:r>
              <a:rPr lang="es-ES" sz="1200" dirty="0">
                <a:latin typeface="Fira sans" panose="020B0503050000020004" pitchFamily="34" charset="0"/>
              </a:rPr>
              <a:t> </a:t>
            </a:r>
            <a:r>
              <a:rPr lang="es-ES" sz="1200" dirty="0" err="1">
                <a:latin typeface="Fira sans" panose="020B0503050000020004" pitchFamily="34" charset="0"/>
              </a:rPr>
              <a:t>d’estada</a:t>
            </a:r>
            <a:r>
              <a:rPr lang="es-ES" sz="1200" dirty="0">
                <a:latin typeface="Fira sans" panose="020B0503050000020004" pitchFamily="34" charset="0"/>
              </a:rPr>
              <a:t>.</a:t>
            </a:r>
            <a:endParaRPr lang="ca-ES" sz="1200" dirty="0">
              <a:latin typeface="Fira sans" panose="020B0503050000020004" pitchFamily="34" charset="0"/>
            </a:endParaRPr>
          </a:p>
          <a:p>
            <a:pPr marL="171450" indent="-171450">
              <a:buFontTx/>
              <a:buChar char="-"/>
            </a:pPr>
            <a:r>
              <a:rPr lang="ca-ES" sz="1200" dirty="0">
                <a:latin typeface="Fira sans" panose="020B0503050000020004" pitchFamily="34" charset="0"/>
              </a:rPr>
              <a:t>Necessari</a:t>
            </a:r>
            <a:r>
              <a:rPr lang="ca-ES" sz="1200" baseline="0" dirty="0">
                <a:latin typeface="Fira sans" panose="020B0503050000020004" pitchFamily="34" charset="0"/>
              </a:rPr>
              <a:t> acreditació idioma B2</a:t>
            </a:r>
            <a:endParaRPr lang="ca-ES" sz="1200" b="1" baseline="0" dirty="0">
              <a:latin typeface="Fira sans" panose="020B0503050000020004" pitchFamily="34" charset="0"/>
            </a:endParaRPr>
          </a:p>
          <a:p>
            <a:pPr marL="171450" indent="-171450">
              <a:buFontTx/>
              <a:buChar char="-"/>
            </a:pPr>
            <a:r>
              <a:rPr lang="ca-ES" sz="1200" dirty="0">
                <a:latin typeface="Fira sans" panose="020B0503050000020004" pitchFamily="34" charset="0"/>
              </a:rPr>
              <a:t>Certificat ETSEIB a </a:t>
            </a:r>
            <a:r>
              <a:rPr lang="ca-ES" sz="1200" dirty="0" err="1">
                <a:latin typeface="Fira sans" panose="020B0503050000020004" pitchFamily="34" charset="0"/>
              </a:rPr>
              <a:t>l’e</a:t>
            </a:r>
            <a:r>
              <a:rPr lang="ca-ES" sz="1200" dirty="0">
                <a:latin typeface="Fira sans" panose="020B0503050000020004" pitchFamily="34" charset="0"/>
              </a:rPr>
              <a:t>-Secretaria - Certificats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7CCA1C-99D2-4572-B061-0327E94E9AB7}"/>
              </a:ext>
            </a:extLst>
          </p:cNvPr>
          <p:cNvSpPr txBox="1"/>
          <p:nvPr/>
        </p:nvSpPr>
        <p:spPr>
          <a:xfrm>
            <a:off x="81416" y="3714739"/>
            <a:ext cx="4679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a-ES" b="1" i="0" dirty="0">
                <a:effectLst/>
                <a:latin typeface="Fira sans" panose="020B0503050000020004" pitchFamily="34" charset="0"/>
              </a:rPr>
              <a:t>La Caixa dels Enginyers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7CAFD75-10CA-4CB8-9A94-9556F56AB2CB}"/>
              </a:ext>
            </a:extLst>
          </p:cNvPr>
          <p:cNvSpPr txBox="1"/>
          <p:nvPr/>
        </p:nvSpPr>
        <p:spPr>
          <a:xfrm>
            <a:off x="96986" y="4129335"/>
            <a:ext cx="394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>
                <a:latin typeface="Fira sans" panose="020B0503050000020004" pitchFamily="34" charset="0"/>
              </a:rPr>
              <a:t>Per a estudiants que no disposen de cap beca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CBBABC7-9BEC-432C-B0C6-BE8FE53988FD}"/>
              </a:ext>
            </a:extLst>
          </p:cNvPr>
          <p:cNvSpPr txBox="1"/>
          <p:nvPr/>
        </p:nvSpPr>
        <p:spPr>
          <a:xfrm>
            <a:off x="2627784" y="3728065"/>
            <a:ext cx="3104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1200" b="1" i="1" dirty="0">
                <a:solidFill>
                  <a:srgbClr val="FF0000"/>
                </a:solidFill>
                <a:latin typeface="Fira sans" panose="020B0503050000020004" pitchFamily="34" charset="0"/>
              </a:rPr>
              <a:t>C</a:t>
            </a:r>
            <a:r>
              <a:rPr lang="ca-ES" sz="1200" b="1" i="1" dirty="0" err="1">
                <a:solidFill>
                  <a:srgbClr val="FF0000"/>
                </a:solidFill>
                <a:latin typeface="Fira sans" panose="020B0503050000020004" pitchFamily="34" charset="0"/>
              </a:rPr>
              <a:t>onvocatòria</a:t>
            </a:r>
            <a:r>
              <a:rPr lang="ca-ES" sz="1200" b="1" i="1" dirty="0">
                <a:solidFill>
                  <a:srgbClr val="FF0000"/>
                </a:solidFill>
                <a:latin typeface="Fira sans" panose="020B0503050000020004" pitchFamily="34" charset="0"/>
              </a:rPr>
              <a:t> 2025-2026 </a:t>
            </a:r>
          </a:p>
          <a:p>
            <a:pPr lvl="0"/>
            <a:r>
              <a:rPr lang="ca-ES" sz="1200" b="1" i="1" dirty="0">
                <a:solidFill>
                  <a:srgbClr val="FF0000"/>
                </a:solidFill>
                <a:latin typeface="Fira sans" panose="020B0503050000020004" pitchFamily="34" charset="0"/>
              </a:rPr>
              <a:t>pendent</a:t>
            </a:r>
            <a:endParaRPr lang="ca-ES" sz="1200" dirty="0">
              <a:latin typeface="Fira sans" panose="020B05030500000200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C74336-CE28-4367-A694-98264AF611BE}"/>
              </a:ext>
            </a:extLst>
          </p:cNvPr>
          <p:cNvSpPr txBox="1"/>
          <p:nvPr/>
        </p:nvSpPr>
        <p:spPr>
          <a:xfrm>
            <a:off x="60946" y="4523954"/>
            <a:ext cx="4679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a-ES" b="1" i="0" dirty="0">
                <a:effectLst/>
                <a:latin typeface="Fira sans" panose="020B0503050000020004" pitchFamily="34" charset="0"/>
              </a:rPr>
              <a:t>La Mútua dels Enginyers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70EC8-BFE8-4929-B38A-E7B4EE3507DE}"/>
              </a:ext>
            </a:extLst>
          </p:cNvPr>
          <p:cNvSpPr txBox="1"/>
          <p:nvPr/>
        </p:nvSpPr>
        <p:spPr>
          <a:xfrm>
            <a:off x="2699792" y="4583230"/>
            <a:ext cx="3104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1200" b="1" i="1" dirty="0">
                <a:solidFill>
                  <a:srgbClr val="FF0000"/>
                </a:solidFill>
                <a:latin typeface="Fira sans" panose="020B0503050000020004" pitchFamily="34" charset="0"/>
              </a:rPr>
              <a:t>C</a:t>
            </a:r>
            <a:r>
              <a:rPr lang="ca-ES" sz="1200" b="1" i="1" dirty="0" err="1">
                <a:solidFill>
                  <a:srgbClr val="FF0000"/>
                </a:solidFill>
                <a:latin typeface="Fira sans" panose="020B0503050000020004" pitchFamily="34" charset="0"/>
              </a:rPr>
              <a:t>onvocatòria</a:t>
            </a:r>
            <a:r>
              <a:rPr lang="ca-ES" sz="1200" b="1" i="1" dirty="0">
                <a:solidFill>
                  <a:srgbClr val="FF0000"/>
                </a:solidFill>
                <a:latin typeface="Fira sans" panose="020B0503050000020004" pitchFamily="34" charset="0"/>
              </a:rPr>
              <a:t> 2025-2026 </a:t>
            </a:r>
          </a:p>
          <a:p>
            <a:pPr lvl="0"/>
            <a:r>
              <a:rPr lang="ca-ES" sz="1200" b="1" i="1" dirty="0">
                <a:solidFill>
                  <a:srgbClr val="FF0000"/>
                </a:solidFill>
                <a:latin typeface="Fira sans" panose="020B0503050000020004" pitchFamily="34" charset="0"/>
              </a:rPr>
              <a:t>pendent</a:t>
            </a:r>
            <a:endParaRPr lang="ca-ES" sz="1200" dirty="0">
              <a:latin typeface="Fira sans" panose="020B05030500000200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1F5BB9-04DA-4E1A-BC74-8642A6F0B64E}"/>
              </a:ext>
            </a:extLst>
          </p:cNvPr>
          <p:cNvSpPr txBox="1"/>
          <p:nvPr/>
        </p:nvSpPr>
        <p:spPr>
          <a:xfrm>
            <a:off x="145456" y="5065439"/>
            <a:ext cx="3839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>
                <a:latin typeface="Fira sans" panose="020B0503050000020004" pitchFamily="34" charset="0"/>
              </a:rPr>
              <a:t>Per a estudiants de doble titulació de 2n any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B6EA18FF-DA60-418E-BEDA-495AEA47A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666" y="1335730"/>
            <a:ext cx="3639348" cy="66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latin typeface="Fira sans" panose="020B0503050000020004" pitchFamily="34" charset="0"/>
              </a:rPr>
              <a:t>Altres portals de beques i ajuts de mobilitat: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4FC28C4-77D7-4062-96DE-43E80BD2DB93}"/>
              </a:ext>
            </a:extLst>
          </p:cNvPr>
          <p:cNvSpPr txBox="1"/>
          <p:nvPr/>
        </p:nvSpPr>
        <p:spPr>
          <a:xfrm>
            <a:off x="5940151" y="2214156"/>
            <a:ext cx="2617017" cy="2470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ca-ES" sz="1800" b="1" dirty="0" err="1">
                <a:latin typeface="Fira sans" panose="020B0503050000020004" pitchFamily="34" charset="0"/>
                <a:hlinkClick r:id="rId4"/>
              </a:rPr>
              <a:t>Study</a:t>
            </a:r>
            <a:r>
              <a:rPr lang="ca-ES" sz="1800" b="1" dirty="0">
                <a:latin typeface="Fira sans" panose="020B0503050000020004" pitchFamily="34" charset="0"/>
                <a:hlinkClick r:id="rId4"/>
              </a:rPr>
              <a:t> in Europe</a:t>
            </a:r>
            <a:r>
              <a:rPr lang="ca-ES" sz="1800" b="1" dirty="0">
                <a:latin typeface="Fira sans" panose="020B0503050000020004" pitchFamily="34" charset="0"/>
              </a:rPr>
              <a:t>		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ca-ES" sz="1800" b="1" dirty="0" err="1">
                <a:latin typeface="Fira sans" panose="020B0503050000020004" pitchFamily="34" charset="0"/>
                <a:hlinkClick r:id="rId5"/>
              </a:rPr>
              <a:t>Scholarship</a:t>
            </a:r>
            <a:r>
              <a:rPr lang="ca-ES" sz="1800" b="1" dirty="0">
                <a:latin typeface="Fira sans" panose="020B0503050000020004" pitchFamily="34" charset="0"/>
                <a:hlinkClick r:id="rId5"/>
              </a:rPr>
              <a:t> Portal</a:t>
            </a:r>
            <a:endParaRPr lang="ca-ES" sz="1800" b="1" dirty="0">
              <a:latin typeface="Fira sans" panose="020B0503050000020004" pitchFamily="34" charset="0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ca-ES" sz="1800" b="1" dirty="0" err="1">
                <a:latin typeface="Fira sans" panose="020B0503050000020004" pitchFamily="34" charset="0"/>
                <a:hlinkClick r:id="rId6"/>
              </a:rPr>
              <a:t>Universia</a:t>
            </a:r>
            <a:r>
              <a:rPr lang="ca-ES" sz="1800" b="1" dirty="0">
                <a:latin typeface="Fira sans" panose="020B0503050000020004" pitchFamily="34" charset="0"/>
                <a:hlinkClick r:id="rId6"/>
              </a:rPr>
              <a:t> </a:t>
            </a:r>
            <a:r>
              <a:rPr lang="ca-ES" sz="1800" b="1" dirty="0">
                <a:latin typeface="Fira sans" panose="020B0503050000020004" pitchFamily="34" charset="0"/>
              </a:rPr>
              <a:t> 			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ca-ES" sz="1800" b="1" dirty="0">
                <a:latin typeface="Fira sans" panose="020B0503050000020004" pitchFamily="34" charset="0"/>
                <a:hlinkClick r:id="rId7"/>
              </a:rPr>
              <a:t>Universidad.es</a:t>
            </a:r>
            <a:endParaRPr lang="ca-ES" dirty="0">
              <a:latin typeface="Fira sans" panose="020B0503050000020004" pitchFamily="34" charset="0"/>
            </a:endParaRPr>
          </a:p>
        </p:txBody>
      </p:sp>
      <p:pic>
        <p:nvPicPr>
          <p:cNvPr id="20" name="Picture 2" descr="Beca - Iconos gratis de educación">
            <a:extLst>
              <a:ext uri="{FF2B5EF4-FFF2-40B4-BE49-F238E27FC236}">
                <a16:creationId xmlns:a16="http://schemas.microsoft.com/office/drawing/2014/main" id="{DF418230-A97F-4D44-85A1-7C2461E83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9" y="71482"/>
            <a:ext cx="936535" cy="93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5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71600" y="-88567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Requisits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acadèmics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- Grau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A009A1-CADA-48E0-9563-75744963E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2" t="19772" r="23436" b="37009"/>
          <a:stretch/>
        </p:blipFill>
        <p:spPr bwMode="auto">
          <a:xfrm>
            <a:off x="1331640" y="1098550"/>
            <a:ext cx="6408712" cy="4524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506" name="Picture 2" descr="Requisitos - Iconos gratis de archivos y carpetas">
            <a:extLst>
              <a:ext uri="{FF2B5EF4-FFF2-40B4-BE49-F238E27FC236}">
                <a16:creationId xmlns:a16="http://schemas.microsoft.com/office/drawing/2014/main" id="{9352FC7B-78A2-4310-AD18-CE4EF999D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2" y="-17520"/>
            <a:ext cx="1070248" cy="10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1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 rot="5400000">
            <a:off x="-1710276" y="-4034485"/>
            <a:ext cx="233098" cy="432691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995738" y="381000"/>
            <a:ext cx="5148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El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nostre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servei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28596" y="1214422"/>
            <a:ext cx="8501122" cy="365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2000" b="1" dirty="0">
                <a:solidFill>
                  <a:srgbClr val="1A4677"/>
                </a:solidFill>
                <a:latin typeface="Verdana" pitchFamily="34" charset="0"/>
              </a:rPr>
              <a:t>Oficina de Relacions Internacionals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latin typeface="Verdana" pitchFamily="34" charset="0"/>
              </a:rPr>
              <a:t>Dr. Juan Jesús Pérez</a:t>
            </a:r>
            <a:r>
              <a:rPr lang="ca-ES" sz="1600" dirty="0">
                <a:latin typeface="Verdana" pitchFamily="34" charset="0"/>
              </a:rPr>
              <a:t>, Sotsdirector d’Internacionalització (Coordinador Erasmus). </a:t>
            </a:r>
            <a:r>
              <a:rPr lang="ca-ES" sz="1200" dirty="0">
                <a:latin typeface="Verdana" pitchFamily="34" charset="0"/>
              </a:rPr>
              <a:t>– Els dijous de 13:00h a 14:00h fa atenció a </a:t>
            </a:r>
            <a:r>
              <a:rPr lang="ca-ES" sz="1200" dirty="0" err="1">
                <a:latin typeface="Verdana" pitchFamily="34" charset="0"/>
              </a:rPr>
              <a:t>l’estudiantat</a:t>
            </a:r>
            <a:r>
              <a:rPr lang="ca-ES" sz="1200" dirty="0">
                <a:latin typeface="Verdana" pitchFamily="34" charset="0"/>
              </a:rPr>
              <a:t> via </a:t>
            </a:r>
            <a:r>
              <a:rPr lang="ca-ES" sz="1200" dirty="0" err="1">
                <a:latin typeface="Verdana" pitchFamily="34" charset="0"/>
              </a:rPr>
              <a:t>Meet</a:t>
            </a:r>
            <a:r>
              <a:rPr lang="ca-ES" sz="1200" dirty="0">
                <a:latin typeface="Verdana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latin typeface="Verdana" pitchFamily="34" charset="0"/>
              </a:rPr>
              <a:t>José Parra</a:t>
            </a:r>
            <a:r>
              <a:rPr lang="ca-ES" sz="1600" dirty="0">
                <a:latin typeface="Verdana" pitchFamily="34" charset="0"/>
              </a:rPr>
              <a:t>,</a:t>
            </a:r>
            <a:r>
              <a:rPr lang="ca-ES" sz="1600" dirty="0">
                <a:solidFill>
                  <a:srgbClr val="1A4677"/>
                </a:solidFill>
                <a:latin typeface="Verdana" pitchFamily="34" charset="0"/>
              </a:rPr>
              <a:t> </a:t>
            </a:r>
            <a:r>
              <a:rPr lang="ca-ES" sz="1600" dirty="0">
                <a:latin typeface="Verdana" pitchFamily="34" charset="0"/>
              </a:rPr>
              <a:t>Responsable de Relacions Internacionals.</a:t>
            </a:r>
          </a:p>
          <a:p>
            <a:pPr marL="360363" indent="-96838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a-ES" sz="1600" dirty="0">
                <a:latin typeface="Verdana" pitchFamily="34" charset="0"/>
              </a:rPr>
              <a:t> Equip de Relacions Internacionals (ORI):</a:t>
            </a:r>
          </a:p>
          <a:p>
            <a:pPr marL="1081088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a-ES" sz="1600" b="1" dirty="0">
                <a:latin typeface="Verdana" pitchFamily="34" charset="0"/>
              </a:rPr>
              <a:t>Anna Costa</a:t>
            </a:r>
          </a:p>
          <a:p>
            <a:pPr marL="1081088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a-ES" sz="1600" b="1" dirty="0">
                <a:latin typeface="Verdana" pitchFamily="34" charset="0"/>
              </a:rPr>
              <a:t>Noemí Bocanegra</a:t>
            </a:r>
          </a:p>
          <a:p>
            <a:pPr marL="1081088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a-ES" sz="1600" b="1" dirty="0">
                <a:latin typeface="Verdana" pitchFamily="34" charset="0"/>
              </a:rPr>
              <a:t>Maria García</a:t>
            </a:r>
          </a:p>
          <a:p>
            <a:pPr marL="1081088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ca-ES" sz="1600" b="1" dirty="0">
              <a:latin typeface="Verdana" pitchFamily="34" charset="0"/>
            </a:endParaRPr>
          </a:p>
        </p:txBody>
      </p:sp>
      <p:pic>
        <p:nvPicPr>
          <p:cNvPr id="13" name="Picture 2" descr="Demana">
            <a:hlinkClick r:id="rId3" tooltip="Servei d'atenció a l'usuari DemanaUPC - ETSEIB"/>
            <a:extLst>
              <a:ext uri="{FF2B5EF4-FFF2-40B4-BE49-F238E27FC236}">
                <a16:creationId xmlns:a16="http://schemas.microsoft.com/office/drawing/2014/main" id="{96D1B2A7-748E-4C8D-8E9A-CE26F54BA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16" y="3494455"/>
            <a:ext cx="2419970" cy="7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D17ACB4-60B8-41A3-B3A2-7D356C19F90B}"/>
              </a:ext>
            </a:extLst>
          </p:cNvPr>
          <p:cNvCxnSpPr>
            <a:cxnSpLocks/>
          </p:cNvCxnSpPr>
          <p:nvPr/>
        </p:nvCxnSpPr>
        <p:spPr>
          <a:xfrm>
            <a:off x="5050137" y="3591220"/>
            <a:ext cx="8176" cy="27878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7C671CD6-A9D6-404B-9C84-37F06F5935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96" y="4419937"/>
            <a:ext cx="597520" cy="59752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0F35753-0F2B-4620-81CA-7753A80D79FC}"/>
              </a:ext>
            </a:extLst>
          </p:cNvPr>
          <p:cNvSpPr/>
          <p:nvPr/>
        </p:nvSpPr>
        <p:spPr>
          <a:xfrm>
            <a:off x="6141516" y="4446956"/>
            <a:ext cx="2733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+mn-lt"/>
              </a:rPr>
              <a:t>de </a:t>
            </a:r>
            <a:r>
              <a:rPr lang="pt-BR" sz="1600" dirty="0" err="1">
                <a:latin typeface="+mn-lt"/>
              </a:rPr>
              <a:t>dilluns</a:t>
            </a:r>
            <a:r>
              <a:rPr lang="pt-BR" sz="1600" dirty="0">
                <a:latin typeface="+mn-lt"/>
              </a:rPr>
              <a:t> a </a:t>
            </a:r>
            <a:r>
              <a:rPr lang="pt-BR" sz="1600" dirty="0" err="1">
                <a:latin typeface="+mn-lt"/>
              </a:rPr>
              <a:t>divendres</a:t>
            </a:r>
            <a:r>
              <a:rPr lang="pt-BR" sz="1600" dirty="0">
                <a:latin typeface="+mn-lt"/>
              </a:rPr>
              <a:t> d’11 a 13:30 h</a:t>
            </a:r>
            <a:endParaRPr lang="es-ES" sz="1600" dirty="0"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6C6A1D8-41ED-4782-8FAC-ED6DC6761741}"/>
              </a:ext>
            </a:extLst>
          </p:cNvPr>
          <p:cNvSpPr txBox="1"/>
          <p:nvPr/>
        </p:nvSpPr>
        <p:spPr>
          <a:xfrm>
            <a:off x="5543996" y="5199968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ATENCIÓ PRESENCIAL</a:t>
            </a:r>
            <a:b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dilluns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divendres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d’11 a 13:30 h</a:t>
            </a:r>
          </a:p>
          <a:p>
            <a:pPr algn="l"/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dimarts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també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de 15 a 17:00h (d’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octubre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juny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8" name="7 CuadroTexto">
            <a:extLst>
              <a:ext uri="{FF2B5EF4-FFF2-40B4-BE49-F238E27FC236}">
                <a16:creationId xmlns:a16="http://schemas.microsoft.com/office/drawing/2014/main" id="{2CF2902E-9D38-4FE0-B406-C446AC19B6F8}"/>
              </a:ext>
            </a:extLst>
          </p:cNvPr>
          <p:cNvSpPr txBox="1"/>
          <p:nvPr/>
        </p:nvSpPr>
        <p:spPr>
          <a:xfrm>
            <a:off x="3352796" y="4661961"/>
            <a:ext cx="1285884" cy="64633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Canals de contacte</a:t>
            </a:r>
          </a:p>
        </p:txBody>
      </p:sp>
      <p:pic>
        <p:nvPicPr>
          <p:cNvPr id="16386" name="Picture 2" descr="Cliente - Iconos gratis de tecnología">
            <a:extLst>
              <a:ext uri="{FF2B5EF4-FFF2-40B4-BE49-F238E27FC236}">
                <a16:creationId xmlns:a16="http://schemas.microsoft.com/office/drawing/2014/main" id="{3C5BD3EC-A658-4602-97B5-D4B9B9C86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285"/>
            <a:ext cx="1009975" cy="10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32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67D0146-313E-4EC9-A55F-F604B0120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1" t="39822" r="24455" b="14014"/>
          <a:stretch/>
        </p:blipFill>
        <p:spPr bwMode="auto">
          <a:xfrm>
            <a:off x="1763688" y="1167439"/>
            <a:ext cx="5616624" cy="4523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0E4F6F86-05B8-4E8C-9416-069575E45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-88567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Requisits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acadèmics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- Grau</a:t>
            </a:r>
          </a:p>
        </p:txBody>
      </p:sp>
      <p:pic>
        <p:nvPicPr>
          <p:cNvPr id="6" name="Picture 2" descr="Requisitos - Iconos gratis de archivos y carpetas">
            <a:extLst>
              <a:ext uri="{FF2B5EF4-FFF2-40B4-BE49-F238E27FC236}">
                <a16:creationId xmlns:a16="http://schemas.microsoft.com/office/drawing/2014/main" id="{DB63CCE1-91FD-47AC-938B-DFD91CEF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2" y="-17520"/>
            <a:ext cx="1070248" cy="10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42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2F861E5-F6EE-4C9B-AA73-52301F3DDB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0" t="15057" r="24343" b="49184"/>
          <a:stretch/>
        </p:blipFill>
        <p:spPr bwMode="auto">
          <a:xfrm>
            <a:off x="791555" y="1201738"/>
            <a:ext cx="7560890" cy="4479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A13CC894-8546-4A53-82A3-FE87B7871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-88567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Requisits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acadèmics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-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Màster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pic>
        <p:nvPicPr>
          <p:cNvPr id="7" name="Picture 2" descr="Requisitos - Iconos gratis de archivos y carpetas">
            <a:extLst>
              <a:ext uri="{FF2B5EF4-FFF2-40B4-BE49-F238E27FC236}">
                <a16:creationId xmlns:a16="http://schemas.microsoft.com/office/drawing/2014/main" id="{D8B46D66-0016-4493-8F50-37614A4E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2" y="-17520"/>
            <a:ext cx="1070248" cy="10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26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0A5ECCA-5D73-4811-9B7C-73D41FD6BD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0" t="50565" r="24343" b="10037"/>
          <a:stretch/>
        </p:blipFill>
        <p:spPr bwMode="auto">
          <a:xfrm>
            <a:off x="957350" y="1236018"/>
            <a:ext cx="6710993" cy="4380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3A9D29-D993-48BD-B6A5-6CF96616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1" t="46948" r="35935" b="49375"/>
          <a:stretch/>
        </p:blipFill>
        <p:spPr bwMode="auto">
          <a:xfrm>
            <a:off x="251520" y="5013176"/>
            <a:ext cx="4608511" cy="454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6ECC6F54-14D5-4800-9E7B-D01EECB0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-88567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Requisits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acadèmics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-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Màster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pic>
        <p:nvPicPr>
          <p:cNvPr id="7" name="Picture 2" descr="Requisitos - Iconos gratis de archivos y carpetas">
            <a:extLst>
              <a:ext uri="{FF2B5EF4-FFF2-40B4-BE49-F238E27FC236}">
                <a16:creationId xmlns:a16="http://schemas.microsoft.com/office/drawing/2014/main" id="{97170B28-7293-46CB-ADB1-EEE903BA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2" y="-17520"/>
            <a:ext cx="1070248" cy="10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38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1E692F-6618-4114-A81B-EF19552C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23</a:t>
            </a:fld>
            <a:endParaRPr lang="ca-ES"/>
          </a:p>
        </p:txBody>
      </p:sp>
      <p:sp>
        <p:nvSpPr>
          <p:cNvPr id="5" name="Rectángulo redondeado 5">
            <a:extLst>
              <a:ext uri="{FF2B5EF4-FFF2-40B4-BE49-F238E27FC236}">
                <a16:creationId xmlns:a16="http://schemas.microsoft.com/office/drawing/2014/main" id="{A0599F95-BFB6-465C-A509-033FBE95D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060848"/>
            <a:ext cx="7149480" cy="1944216"/>
          </a:xfrm>
          <a:prstGeom prst="roundRect">
            <a:avLst/>
          </a:prstGeom>
          <a:noFill/>
          <a:ln>
            <a:solidFill>
              <a:srgbClr val="FF8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F811B"/>
                </a:solidFill>
              </a:rPr>
              <a:t>En cap cas podran marxar d'intercanvi els estudiants que no hagin estat admesos per la universitat destí, no compleixin els requisits acadèmics o no tinguin </a:t>
            </a:r>
            <a:r>
              <a:rPr lang="ca-ES" b="1" dirty="0" err="1">
                <a:solidFill>
                  <a:srgbClr val="FF811B"/>
                </a:solidFill>
              </a:rPr>
              <a:t>l'idioma</a:t>
            </a:r>
            <a:r>
              <a:rPr lang="ca-ES" b="1" dirty="0">
                <a:solidFill>
                  <a:srgbClr val="FF811B"/>
                </a:solidFill>
              </a:rPr>
              <a:t> correctament acreditat.</a:t>
            </a: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102AEB25-B29C-4C0D-A8C7-327C2BC37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315011" cy="1315011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98468761-9FF6-4F7D-9BAC-FD52E9258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78" y="404664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Requisits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acadèmics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pic>
        <p:nvPicPr>
          <p:cNvPr id="8" name="Picture 2" descr="Requisitos - Iconos gratis de archivos y carpetas">
            <a:extLst>
              <a:ext uri="{FF2B5EF4-FFF2-40B4-BE49-F238E27FC236}">
                <a16:creationId xmlns:a16="http://schemas.microsoft.com/office/drawing/2014/main" id="{5D660F1B-1C63-4D36-9700-047E1D329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2" y="-17520"/>
            <a:ext cx="1070248" cy="10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21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71550" y="500063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Assegurança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63724" y="2024355"/>
            <a:ext cx="8353425" cy="412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1400" b="1" dirty="0">
                <a:solidFill>
                  <a:srgbClr val="1A4677"/>
                </a:solidFill>
                <a:latin typeface="Verdana" pitchFamily="34" charset="0"/>
              </a:rPr>
              <a:t>Assegurança: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ca-ES" sz="1400" b="1" dirty="0">
              <a:solidFill>
                <a:srgbClr val="1A4677"/>
              </a:solidFill>
              <a:latin typeface="Verdana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a-ES" sz="1400" dirty="0">
                <a:latin typeface="Verdana" pitchFamily="34" charset="0"/>
              </a:rPr>
              <a:t>Amb l'objectiu de garantir una cobertura adequada en cas d'accident o emergència, la matrícula de mobilitat UPC </a:t>
            </a:r>
            <a:r>
              <a:rPr lang="ca-ES" sz="1400" dirty="0" err="1">
                <a:latin typeface="Verdana" pitchFamily="34" charset="0"/>
              </a:rPr>
              <a:t>outgoing</a:t>
            </a:r>
            <a:r>
              <a:rPr lang="ca-ES" sz="1400" dirty="0">
                <a:latin typeface="Verdana" pitchFamily="34" charset="0"/>
              </a:rPr>
              <a:t> 2025-2026 incorporarà la </a:t>
            </a:r>
            <a:r>
              <a:rPr lang="ca-ES" sz="1400" b="1" dirty="0">
                <a:solidFill>
                  <a:srgbClr val="FF811B"/>
                </a:solidFill>
                <a:latin typeface="Verdana" pitchFamily="34" charset="0"/>
              </a:rPr>
              <a:t>subscripció obligatòria d'una pòlissa d'assegurança</a:t>
            </a:r>
            <a:r>
              <a:rPr lang="ca-ES" sz="1400" dirty="0">
                <a:latin typeface="Verdana" pitchFamily="34" charset="0"/>
              </a:rPr>
              <a:t> (aprovat per Sessió 06/2019 de Consell Acadèmic de 18 de juny de 2019).</a:t>
            </a:r>
          </a:p>
          <a:p>
            <a:pPr lvl="0" algn="just"/>
            <a:r>
              <a:rPr lang="ca-ES" sz="1400" dirty="0">
                <a:latin typeface="Verdana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400" dirty="0">
                <a:latin typeface="+mn-lt"/>
              </a:rPr>
              <a:t>La pòlissa té un cost de:</a:t>
            </a:r>
          </a:p>
          <a:p>
            <a:r>
              <a:rPr lang="es-ES" sz="1400" b="1" dirty="0">
                <a:latin typeface="+mn-lt"/>
              </a:rPr>
              <a:t>	</a:t>
            </a:r>
            <a:r>
              <a:rPr lang="ca-ES" sz="1400" dirty="0">
                <a:latin typeface="+mn-lt"/>
              </a:rPr>
              <a:t>a) 125 euros anuals (per un màxim de 12 mesos), per a destinacions a Europa;</a:t>
            </a:r>
            <a:br>
              <a:rPr lang="ca-ES" sz="1400" dirty="0">
                <a:latin typeface="+mn-lt"/>
              </a:rPr>
            </a:br>
            <a:r>
              <a:rPr lang="ca-ES" sz="1400" dirty="0">
                <a:latin typeface="+mn-lt"/>
              </a:rPr>
              <a:t>	b) 193 euros per altres destinacions del món excepte USA o Canadà;</a:t>
            </a:r>
            <a:br>
              <a:rPr lang="ca-ES" sz="1400" dirty="0">
                <a:latin typeface="+mn-lt"/>
              </a:rPr>
            </a:br>
            <a:r>
              <a:rPr lang="ca-ES" sz="1400" dirty="0">
                <a:latin typeface="+mn-lt"/>
              </a:rPr>
              <a:t>	c) 474 euros per USA o Canadà.</a:t>
            </a:r>
          </a:p>
          <a:p>
            <a:endParaRPr lang="es-E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>
                <a:latin typeface="Verdana" pitchFamily="34" charset="0"/>
              </a:rPr>
              <a:t>S'abonaran juntament amb la matrícula </a:t>
            </a:r>
            <a:r>
              <a:rPr lang="ca-ES" sz="1400" dirty="0">
                <a:latin typeface="Verdana" pitchFamily="34" charset="0"/>
              </a:rPr>
              <a:t>(excepte estudiants que vagin a USA o Canadà, que hauran de contractar-la directament al web </a:t>
            </a:r>
            <a:r>
              <a:rPr lang="ca-ES" sz="1400" dirty="0">
                <a:latin typeface="Verdana" pitchFamily="34" charset="0"/>
                <a:hlinkClick r:id="rId3"/>
              </a:rPr>
              <a:t>https://oncampus.es/seguros/oncampus-estudia/</a:t>
            </a:r>
            <a:r>
              <a:rPr lang="ca-ES" sz="1400" dirty="0">
                <a:latin typeface="Verdana" pitchFamily="34" charset="0"/>
              </a:rPr>
              <a:t> i pujar pòlissa a </a:t>
            </a:r>
            <a:r>
              <a:rPr lang="ca-ES" sz="1400" dirty="0" err="1">
                <a:latin typeface="Verdana" pitchFamily="34" charset="0"/>
              </a:rPr>
              <a:t>l’e</a:t>
            </a:r>
            <a:r>
              <a:rPr lang="ca-ES" sz="1400" dirty="0">
                <a:latin typeface="Verdana" pitchFamily="34" charset="0"/>
              </a:rPr>
              <a:t>-Secretaria abans de la matrícula. </a:t>
            </a:r>
            <a:endParaRPr lang="ca-ES" sz="1600" dirty="0">
              <a:latin typeface="Verdana" pitchFamily="34" charset="0"/>
              <a:sym typeface="Wingdings" pitchFamily="2" charset="2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endParaRPr lang="ca-ES" sz="1600" dirty="0">
              <a:latin typeface="Verdana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1098550"/>
            <a:ext cx="8215370" cy="92869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</a:rPr>
              <a:t>Consulta l’abast de les cobertures de l’assegurança a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https://www.upc.edu/sri/ca/mobilitat/mobilitat-estudiants/asseguranca-obligatoria</a:t>
            </a:r>
            <a:endParaRPr lang="ca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Seguro de viaje - Iconos gratis de transporte">
            <a:extLst>
              <a:ext uri="{FF2B5EF4-FFF2-40B4-BE49-F238E27FC236}">
                <a16:creationId xmlns:a16="http://schemas.microsoft.com/office/drawing/2014/main" id="{04F4401D-919C-43D5-8487-1EC18211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3" y="105628"/>
            <a:ext cx="936154" cy="9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20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03CED8-1D76-405E-B015-437614AF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25</a:t>
            </a:fld>
            <a:endParaRPr lang="ca-E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BC1BF2B-0005-4293-A296-3ED18BDE3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00063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Timeline</a:t>
            </a:r>
          </a:p>
        </p:txBody>
      </p:sp>
      <p:pic>
        <p:nvPicPr>
          <p:cNvPr id="15362" name="Picture 2" descr="Pasos - Iconos gratis de diverso">
            <a:extLst>
              <a:ext uri="{FF2B5EF4-FFF2-40B4-BE49-F238E27FC236}">
                <a16:creationId xmlns:a16="http://schemas.microsoft.com/office/drawing/2014/main" id="{5F7D660D-F384-426D-AE4A-7C69C25D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4" y="116632"/>
            <a:ext cx="926232" cy="9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DD05774-E802-4E60-BE59-E07891547AB7}"/>
              </a:ext>
            </a:extLst>
          </p:cNvPr>
          <p:cNvSpPr txBox="1"/>
          <p:nvPr/>
        </p:nvSpPr>
        <p:spPr>
          <a:xfrm>
            <a:off x="215516" y="1342204"/>
            <a:ext cx="8712968" cy="211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ca-ES" dirty="0">
                <a:latin typeface="+mn-lt"/>
              </a:rPr>
              <a:t>Accepta/rebutja la plaça i/o acredita l’idioma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a-ES" dirty="0">
                <a:latin typeface="+mn-lt"/>
              </a:rPr>
              <a:t>Revisa l’apartat internacional del web de la universitat de destí, per assabentar-te dels </a:t>
            </a:r>
            <a:r>
              <a:rPr lang="ca-ES" i="1" dirty="0" err="1">
                <a:latin typeface="+mn-lt"/>
              </a:rPr>
              <a:t>deadlines</a:t>
            </a:r>
            <a:r>
              <a:rPr lang="ca-ES" i="1" dirty="0">
                <a:latin typeface="+mn-lt"/>
              </a:rPr>
              <a:t> </a:t>
            </a:r>
            <a:r>
              <a:rPr lang="ca-ES" dirty="0">
                <a:latin typeface="+mn-lt"/>
              </a:rPr>
              <a:t>i la documentació que hauràs d’aportar.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a-ES" dirty="0">
                <a:latin typeface="+mn-lt"/>
              </a:rPr>
              <a:t>Confecciona el teu </a:t>
            </a:r>
            <a:r>
              <a:rPr lang="ca-ES" i="1" dirty="0" err="1">
                <a:latin typeface="+mn-lt"/>
              </a:rPr>
              <a:t>Learning</a:t>
            </a:r>
            <a:r>
              <a:rPr lang="ca-ES" i="1" dirty="0">
                <a:latin typeface="+mn-lt"/>
              </a:rPr>
              <a:t> </a:t>
            </a:r>
            <a:r>
              <a:rPr lang="ca-ES" i="1" dirty="0" err="1">
                <a:latin typeface="+mn-lt"/>
              </a:rPr>
              <a:t>Agreement</a:t>
            </a:r>
            <a:endParaRPr lang="ca-ES" i="1" dirty="0">
              <a:latin typeface="+mn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a-ES" dirty="0">
                <a:latin typeface="+mn-lt"/>
              </a:rPr>
              <a:t>Fes </a:t>
            </a:r>
            <a:r>
              <a:rPr lang="ca-ES" dirty="0" err="1">
                <a:latin typeface="+mn-lt"/>
              </a:rPr>
              <a:t>l’</a:t>
            </a:r>
            <a:r>
              <a:rPr lang="ca-ES" i="1" dirty="0" err="1">
                <a:latin typeface="+mn-lt"/>
              </a:rPr>
              <a:t>application</a:t>
            </a:r>
            <a:r>
              <a:rPr lang="ca-ES" i="1" dirty="0">
                <a:latin typeface="+mn-lt"/>
              </a:rPr>
              <a:t> </a:t>
            </a:r>
            <a:r>
              <a:rPr lang="ca-ES" dirty="0">
                <a:latin typeface="+mn-lt"/>
              </a:rPr>
              <a:t>a destí i puja la carta d’acceptació quan en disposis.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AA5E05-9837-4340-A95F-84EBE1973455}"/>
              </a:ext>
            </a:extLst>
          </p:cNvPr>
          <p:cNvSpPr txBox="1"/>
          <p:nvPr/>
        </p:nvSpPr>
        <p:spPr>
          <a:xfrm>
            <a:off x="1187624" y="3765974"/>
            <a:ext cx="6337104" cy="14891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a-ES" sz="1600" dirty="0">
                <a:latin typeface="Verdana" pitchFamily="34" charset="0"/>
              </a:rPr>
              <a:t>Abans de la matrícula de febrer, farem una nova sessió informativa per parlar dels passos a seguir a partir de llavors.</a:t>
            </a:r>
            <a:endParaRPr lang="es-ES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54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 rot="5400000">
            <a:off x="4139952" y="-4023320"/>
            <a:ext cx="864096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r">
              <a:spcBef>
                <a:spcPct val="50000"/>
              </a:spcBef>
            </a:pPr>
            <a:r>
              <a:rPr lang="es-ES" sz="3600" b="1" dirty="0" err="1">
                <a:solidFill>
                  <a:srgbClr val="DDDDDD"/>
                </a:solidFill>
                <a:latin typeface="Lucida Console" pitchFamily="49" charset="0"/>
              </a:rPr>
              <a:t>Guia</a:t>
            </a:r>
            <a:r>
              <a:rPr lang="es-ES" sz="3600" b="1" dirty="0">
                <a:solidFill>
                  <a:srgbClr val="DDDDDD"/>
                </a:solidFill>
                <a:latin typeface="Lucida Console" pitchFamily="49" charset="0"/>
              </a:rPr>
              <a:t> de la </a:t>
            </a:r>
            <a:r>
              <a:rPr lang="es-ES" sz="3600" b="1" dirty="0" err="1">
                <a:solidFill>
                  <a:srgbClr val="DDDDDD"/>
                </a:solidFill>
                <a:latin typeface="Lucida Console" pitchFamily="49" charset="0"/>
              </a:rPr>
              <a:t>Mobilitat</a:t>
            </a:r>
            <a:r>
              <a:rPr lang="es-ES" sz="3600" b="1" dirty="0">
                <a:solidFill>
                  <a:srgbClr val="DDDDDD"/>
                </a:solidFill>
                <a:latin typeface="Lucida Console" pitchFamily="49" charset="0"/>
              </a:rPr>
              <a:t> 2025-2026</a:t>
            </a:r>
          </a:p>
        </p:txBody>
      </p:sp>
      <p:pic>
        <p:nvPicPr>
          <p:cNvPr id="2" name="Imagen 1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91"/>
          <a:stretch/>
        </p:blipFill>
        <p:spPr>
          <a:xfrm>
            <a:off x="1979712" y="1412776"/>
            <a:ext cx="6336754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0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Untitled"/>
          <p:cNvSpPr>
            <a:spLocks noChangeAspect="1" noChangeArrowheads="1"/>
          </p:cNvSpPr>
          <p:nvPr/>
        </p:nvSpPr>
        <p:spPr bwMode="auto">
          <a:xfrm>
            <a:off x="2051720" y="2204864"/>
            <a:ext cx="316835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37222" name="Picture 6" descr="Bio jo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9" b="23537"/>
          <a:stretch/>
        </p:blipFill>
        <p:spPr bwMode="auto">
          <a:xfrm>
            <a:off x="1403648" y="1700808"/>
            <a:ext cx="607695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4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C5E38E-76FB-4C62-A670-99091A11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3</a:t>
            </a:fld>
            <a:endParaRPr lang="ca-E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FEE24D5-751E-4309-8F84-C0ABFAD20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050" y="381000"/>
            <a:ext cx="929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Propers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passos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E2748E-EDA9-4F79-B38D-BB4C41673820}"/>
              </a:ext>
            </a:extLst>
          </p:cNvPr>
          <p:cNvSpPr txBox="1"/>
          <p:nvPr/>
        </p:nvSpPr>
        <p:spPr>
          <a:xfrm>
            <a:off x="467544" y="1700808"/>
            <a:ext cx="8475397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ca-ES" sz="1400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Accepta</a:t>
            </a:r>
            <a:r>
              <a:rPr lang="ca-ES" sz="14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 la plaça per la intranet dins del calendari establert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a-ES" sz="1400" dirty="0">
                <a:latin typeface="Verdana" pitchFamily="34" charset="0"/>
              </a:rPr>
              <a:t>Presentar la </a:t>
            </a:r>
            <a:r>
              <a:rPr lang="ca-ES" sz="1400" b="1" dirty="0">
                <a:latin typeface="Verdana" pitchFamily="34" charset="0"/>
              </a:rPr>
              <a:t>documentació</a:t>
            </a:r>
            <a:r>
              <a:rPr lang="ca-ES" sz="1400" dirty="0">
                <a:latin typeface="Verdana" pitchFamily="34" charset="0"/>
              </a:rPr>
              <a:t> necessària per </a:t>
            </a:r>
            <a:r>
              <a:rPr lang="ca-ES" sz="1400" dirty="0" err="1">
                <a:latin typeface="Verdana" pitchFamily="34" charset="0"/>
              </a:rPr>
              <a:t>l’</a:t>
            </a:r>
            <a:r>
              <a:rPr lang="ca-ES" sz="1400" i="1" dirty="0" err="1">
                <a:latin typeface="Verdana" pitchFamily="34" charset="0"/>
              </a:rPr>
              <a:t>application</a:t>
            </a:r>
            <a:r>
              <a:rPr lang="ca-ES" sz="1400" dirty="0">
                <a:latin typeface="Verdana" pitchFamily="34" charset="0"/>
              </a:rPr>
              <a:t> a destí, dins el termini establert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ca-ES" sz="1400" dirty="0">
                <a:latin typeface="Verdana" pitchFamily="34" charset="0"/>
              </a:rPr>
              <a:t>Elaborar el </a:t>
            </a:r>
            <a:r>
              <a:rPr lang="ca-ES" sz="1400" b="1" i="1" dirty="0" err="1">
                <a:latin typeface="Verdana" pitchFamily="34" charset="0"/>
              </a:rPr>
              <a:t>learning</a:t>
            </a:r>
            <a:r>
              <a:rPr lang="ca-ES" sz="1400" b="1" i="1" dirty="0">
                <a:latin typeface="Verdana" pitchFamily="34" charset="0"/>
              </a:rPr>
              <a:t> </a:t>
            </a:r>
            <a:r>
              <a:rPr lang="ca-ES" sz="1400" b="1" i="1" dirty="0" err="1">
                <a:latin typeface="Verdana" pitchFamily="34" charset="0"/>
              </a:rPr>
              <a:t>agreement</a:t>
            </a:r>
            <a:r>
              <a:rPr lang="ca-ES" sz="1400" b="1" i="1" dirty="0">
                <a:latin typeface="Verdana" pitchFamily="34" charset="0"/>
              </a:rPr>
              <a:t> </a:t>
            </a:r>
            <a:r>
              <a:rPr lang="ca-ES" sz="1400" b="1" dirty="0">
                <a:latin typeface="Verdana" pitchFamily="34" charset="0"/>
              </a:rPr>
              <a:t>o acord d’aprenentatge</a:t>
            </a:r>
            <a:endParaRPr lang="ca-ES" sz="1400" dirty="0">
              <a:latin typeface="Verdana" pitchFamily="34" charset="0"/>
            </a:endParaRP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ca-ES" sz="1400" dirty="0">
                <a:latin typeface="Verdana" pitchFamily="34" charset="0"/>
              </a:rPr>
              <a:t>Ser </a:t>
            </a:r>
            <a:r>
              <a:rPr lang="ca-ES" sz="1400" b="1" dirty="0">
                <a:latin typeface="Verdana" pitchFamily="34" charset="0"/>
              </a:rPr>
              <a:t>admès</a:t>
            </a:r>
            <a:r>
              <a:rPr lang="ca-ES" sz="1400" dirty="0">
                <a:latin typeface="Verdana" pitchFamily="34" charset="0"/>
              </a:rPr>
              <a:t> per la universitat de destí i comunicar-ho a l’Oficina de Relacions </a:t>
            </a:r>
          </a:p>
          <a:p>
            <a:pPr>
              <a:lnSpc>
                <a:spcPct val="200000"/>
              </a:lnSpc>
            </a:pPr>
            <a:r>
              <a:rPr lang="ca-ES" sz="1400" dirty="0">
                <a:latin typeface="Verdana" pitchFamily="34" charset="0"/>
              </a:rPr>
              <a:t>Internacionals de l’ETSEIB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ca-ES" sz="1400" dirty="0">
                <a:latin typeface="Verdana" pitchFamily="34" charset="0"/>
              </a:rPr>
              <a:t>Estar en possessió dels </a:t>
            </a:r>
            <a:r>
              <a:rPr lang="ca-ES" sz="1400" b="1" dirty="0">
                <a:latin typeface="Verdana" pitchFamily="34" charset="0"/>
              </a:rPr>
              <a:t>requisits acadèmics i lingüístics </a:t>
            </a:r>
            <a:r>
              <a:rPr lang="ca-ES" sz="1400" dirty="0">
                <a:latin typeface="Verdana" pitchFamily="34" charset="0"/>
              </a:rPr>
              <a:t>a la conclusió del </a:t>
            </a:r>
          </a:p>
          <a:p>
            <a:pPr>
              <a:lnSpc>
                <a:spcPct val="200000"/>
              </a:lnSpc>
            </a:pPr>
            <a:r>
              <a:rPr lang="ca-ES" sz="1400" dirty="0">
                <a:latin typeface="Verdana" pitchFamily="34" charset="0"/>
              </a:rPr>
              <a:t>curs acadèmic anterior a l’intercanvi</a:t>
            </a:r>
          </a:p>
          <a:p>
            <a:pPr marL="342900" indent="-342900">
              <a:buFontTx/>
              <a:buAutoNum type="arabicPeriod"/>
            </a:pPr>
            <a:endParaRPr lang="ca-ES" sz="1400" dirty="0">
              <a:solidFill>
                <a:srgbClr val="1A4677"/>
              </a:solidFill>
              <a:latin typeface="Verdana" pitchFamily="34" charset="0"/>
            </a:endParaRPr>
          </a:p>
          <a:p>
            <a:pPr marL="342900" indent="-342900">
              <a:buAutoNum type="arabicPeriod"/>
            </a:pPr>
            <a:endParaRPr lang="ca-ES" sz="1400" dirty="0">
              <a:latin typeface="Verdana" pitchFamily="34" charset="0"/>
            </a:endParaRPr>
          </a:p>
          <a:p>
            <a:pPr marL="342900" indent="-342900">
              <a:buAutoNum type="arabicPeriod"/>
            </a:pPr>
            <a:endParaRPr lang="ca-ES" sz="1400" dirty="0"/>
          </a:p>
        </p:txBody>
      </p:sp>
      <p:pic>
        <p:nvPicPr>
          <p:cNvPr id="17420" name="Picture 12" descr="Pasos - Iconos gratis de negocios y finanzas">
            <a:extLst>
              <a:ext uri="{FF2B5EF4-FFF2-40B4-BE49-F238E27FC236}">
                <a16:creationId xmlns:a16="http://schemas.microsoft.com/office/drawing/2014/main" id="{63BA1467-24CA-40B5-8D65-39D1ECB4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911"/>
            <a:ext cx="886554" cy="88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30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9A3504-578E-4244-8D4B-7B720291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4</a:t>
            </a:fld>
            <a:endParaRPr lang="ca-E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DDFD78A-F1EA-4C3D-946F-AD8D9B7EE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050" y="381000"/>
            <a:ext cx="929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Admissió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universitat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de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destí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ECC32C6-92E3-42DF-BA9F-51B7C653A0B6}"/>
              </a:ext>
            </a:extLst>
          </p:cNvPr>
          <p:cNvGrpSpPr/>
          <p:nvPr/>
        </p:nvGrpSpPr>
        <p:grpSpPr>
          <a:xfrm>
            <a:off x="157772" y="2641234"/>
            <a:ext cx="8810236" cy="1723870"/>
            <a:chOff x="157772" y="3042471"/>
            <a:chExt cx="8810236" cy="172387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A960E11-ABB9-4A75-BB13-4D4C9D5E05A6}"/>
                </a:ext>
              </a:extLst>
            </p:cNvPr>
            <p:cNvSpPr txBox="1"/>
            <p:nvPr/>
          </p:nvSpPr>
          <p:spPr>
            <a:xfrm>
              <a:off x="1043608" y="3042471"/>
              <a:ext cx="7924400" cy="1723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ca-ES" sz="1400" b="1" i="1" dirty="0" err="1">
                  <a:solidFill>
                    <a:srgbClr val="1A4677"/>
                  </a:solidFill>
                  <a:latin typeface="Verdana" pitchFamily="34" charset="0"/>
                  <a:sym typeface="Wingdings" pitchFamily="2" charset="2"/>
                </a:rPr>
                <a:t>Application</a:t>
              </a:r>
              <a:r>
                <a:rPr lang="ca-ES" sz="1400" b="1" dirty="0">
                  <a:solidFill>
                    <a:srgbClr val="1A4677"/>
                  </a:solidFill>
                  <a:latin typeface="Verdana" pitchFamily="34" charset="0"/>
                  <a:sym typeface="Wingdings" pitchFamily="2" charset="2"/>
                </a:rPr>
                <a:t> a la universitat de destinació</a:t>
              </a:r>
              <a:r>
                <a:rPr lang="ca-ES" sz="1400" b="1" dirty="0">
                  <a:solidFill>
                    <a:srgbClr val="1A4677"/>
                  </a:solidFill>
                  <a:latin typeface="Verdana" pitchFamily="34" charset="0"/>
                </a:rPr>
                <a:t>:</a:t>
              </a:r>
            </a:p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ca-ES" sz="1400" dirty="0">
                  <a:latin typeface="Verdana" pitchFamily="34" charset="0"/>
                  <a:sym typeface="Wingdings" pitchFamily="2" charset="2"/>
                </a:rPr>
                <a:t>Per registrar-vos a la universitat de destí, us contactaran requerint una sèrie de documentació. Cada universitat té procediments i calendaris diferents. Heu de consultar la pàgina web de la vostra universitat d’acollida i complir amb la inscripció i documentació requerida </a:t>
              </a:r>
              <a:r>
                <a:rPr lang="ca-ES" sz="1400" b="1" dirty="0">
                  <a:solidFill>
                    <a:srgbClr val="FF0000"/>
                  </a:solidFill>
                  <a:latin typeface="Verdana" pitchFamily="34" charset="0"/>
                  <a:sym typeface="Wingdings" pitchFamily="2" charset="2"/>
                </a:rPr>
                <a:t>DINS LA SEVA </a:t>
              </a:r>
              <a:r>
                <a:rPr lang="ca-ES" sz="1400" b="1" i="1" dirty="0">
                  <a:solidFill>
                    <a:srgbClr val="FF0000"/>
                  </a:solidFill>
                  <a:latin typeface="Verdana" pitchFamily="34" charset="0"/>
                  <a:sym typeface="Wingdings" pitchFamily="2" charset="2"/>
                </a:rPr>
                <a:t>DEADLINE </a:t>
              </a:r>
              <a:r>
                <a:rPr lang="ca-ES" sz="1400" dirty="0">
                  <a:latin typeface="Verdana" pitchFamily="34" charset="0"/>
                  <a:sym typeface="Wingdings" pitchFamily="2" charset="2"/>
                </a:rPr>
                <a:t>encara que no us hagin contactat.</a:t>
              </a:r>
            </a:p>
          </p:txBody>
        </p:sp>
        <p:pic>
          <p:nvPicPr>
            <p:cNvPr id="11" name="Gráfico 10" descr="Documento con relleno sólido">
              <a:extLst>
                <a:ext uri="{FF2B5EF4-FFF2-40B4-BE49-F238E27FC236}">
                  <a16:creationId xmlns:a16="http://schemas.microsoft.com/office/drawing/2014/main" id="{B773F3C3-97C2-4BE4-933B-A1368CA14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772" y="3188673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38874E2-1041-4DEA-BDCD-2FCBA7CA59F0}"/>
              </a:ext>
            </a:extLst>
          </p:cNvPr>
          <p:cNvGrpSpPr/>
          <p:nvPr/>
        </p:nvGrpSpPr>
        <p:grpSpPr>
          <a:xfrm>
            <a:off x="129208" y="1196752"/>
            <a:ext cx="8740080" cy="1206805"/>
            <a:chOff x="129208" y="1460221"/>
            <a:chExt cx="8740080" cy="1206805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9802F20-A4B9-4D5F-9C4C-E52A0F3E7FFB}"/>
                </a:ext>
              </a:extLst>
            </p:cNvPr>
            <p:cNvSpPr txBox="1"/>
            <p:nvPr/>
          </p:nvSpPr>
          <p:spPr>
            <a:xfrm>
              <a:off x="1043608" y="1460221"/>
              <a:ext cx="7825680" cy="1206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ca-ES" sz="1400" b="1" dirty="0">
                  <a:solidFill>
                    <a:srgbClr val="1A4677"/>
                  </a:solidFill>
                  <a:latin typeface="Verdana" pitchFamily="34" charset="0"/>
                </a:rPr>
                <a:t>Nominacions: </a:t>
              </a:r>
            </a:p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ca-ES" sz="1400" dirty="0">
                  <a:solidFill>
                    <a:srgbClr val="000000"/>
                  </a:solidFill>
                  <a:latin typeface="Verdana" pitchFamily="34" charset="0"/>
                </a:rPr>
                <a:t>Procediment realitzat des de l’ORI on es comunica a la universitat de destinació els estudiants que han estat seleccionats per realitzar la mobilitat. </a:t>
              </a:r>
              <a:r>
                <a:rPr lang="ca-ES" sz="1400" u="sng" dirty="0">
                  <a:solidFill>
                    <a:srgbClr val="000000"/>
                  </a:solidFill>
                  <a:latin typeface="Verdana" pitchFamily="34" charset="0"/>
                </a:rPr>
                <a:t>A partir d’aquell moment, l’estudiant podrà contactar amb la universitat de destí.</a:t>
              </a:r>
              <a:r>
                <a:rPr lang="ca-ES" sz="1400" dirty="0">
                  <a:solidFill>
                    <a:srgbClr val="000000"/>
                  </a:solidFill>
                  <a:latin typeface="Verdana" pitchFamily="34" charset="0"/>
                </a:rPr>
                <a:t> (excepte </a:t>
              </a:r>
              <a:r>
                <a:rPr lang="ca-ES" sz="1400" dirty="0" err="1">
                  <a:solidFill>
                    <a:srgbClr val="000000"/>
                  </a:solidFill>
                  <a:latin typeface="Verdana" pitchFamily="34" charset="0"/>
                </a:rPr>
                <a:t>Milano</a:t>
              </a:r>
              <a:r>
                <a:rPr lang="ca-ES" sz="1400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endParaRPr lang="ca-ES" sz="1400" u="sng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13" name="Gráfico 12" descr="Enviar con relleno sólido">
              <a:extLst>
                <a:ext uri="{FF2B5EF4-FFF2-40B4-BE49-F238E27FC236}">
                  <a16:creationId xmlns:a16="http://schemas.microsoft.com/office/drawing/2014/main" id="{0025127A-2432-4B61-BE88-5AE1AA948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208" y="1606423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D8F0A91-7F33-46AE-B462-ACFE17103AB9}"/>
              </a:ext>
            </a:extLst>
          </p:cNvPr>
          <p:cNvSpPr txBox="1"/>
          <p:nvPr/>
        </p:nvSpPr>
        <p:spPr>
          <a:xfrm>
            <a:off x="2051720" y="4365104"/>
            <a:ext cx="6326288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>
                <a:latin typeface="Verdana" pitchFamily="34" charset="0"/>
              </a:rPr>
              <a:t>Podeu trobar informació fàcilment sobre el procés </a:t>
            </a:r>
            <a:r>
              <a:rPr lang="ca-ES" sz="1200" dirty="0" err="1">
                <a:latin typeface="Verdana" pitchFamily="34" charset="0"/>
              </a:rPr>
              <a:t>d’</a:t>
            </a:r>
            <a:r>
              <a:rPr lang="ca-ES" sz="1200" i="1" dirty="0" err="1">
                <a:latin typeface="Verdana" pitchFamily="34" charset="0"/>
              </a:rPr>
              <a:t>application</a:t>
            </a:r>
            <a:r>
              <a:rPr lang="ca-ES" sz="1200" dirty="0">
                <a:latin typeface="Verdana" pitchFamily="34" charset="0"/>
              </a:rPr>
              <a:t> si escriviu en un buscador:</a:t>
            </a:r>
          </a:p>
          <a:p>
            <a:pPr algn="ctr"/>
            <a:endParaRPr lang="ca-ES" sz="1200" dirty="0">
              <a:latin typeface="Verdana" pitchFamily="34" charset="0"/>
            </a:endParaRPr>
          </a:p>
          <a:p>
            <a:pPr algn="ctr"/>
            <a:r>
              <a:rPr lang="ca-ES" sz="1200" dirty="0">
                <a:latin typeface="Verdana" pitchFamily="34" charset="0"/>
              </a:rPr>
              <a:t>“</a:t>
            </a:r>
            <a:r>
              <a:rPr lang="ca-ES" sz="1200" dirty="0" err="1">
                <a:latin typeface="Verdana" pitchFamily="34" charset="0"/>
              </a:rPr>
              <a:t>Incoming</a:t>
            </a:r>
            <a:r>
              <a:rPr lang="ca-ES" sz="1200" dirty="0">
                <a:latin typeface="Verdana" pitchFamily="34" charset="0"/>
              </a:rPr>
              <a:t> + nom de la universitat”</a:t>
            </a:r>
          </a:p>
          <a:p>
            <a:pPr algn="ctr"/>
            <a:r>
              <a:rPr lang="ca-ES" sz="1200" dirty="0">
                <a:latin typeface="Verdana" pitchFamily="34" charset="0"/>
              </a:rPr>
              <a:t>“Exchange Student + nom de la universitat”</a:t>
            </a:r>
          </a:p>
          <a:p>
            <a:pPr algn="ctr"/>
            <a:r>
              <a:rPr lang="ca-ES" sz="1200" dirty="0">
                <a:latin typeface="Verdana" pitchFamily="34" charset="0"/>
              </a:rPr>
              <a:t>“International + nom de la universitat”</a:t>
            </a:r>
          </a:p>
        </p:txBody>
      </p:sp>
    </p:spTree>
    <p:extLst>
      <p:ext uri="{BB962C8B-B14F-4D97-AF65-F5344CB8AC3E}">
        <p14:creationId xmlns:p14="http://schemas.microsoft.com/office/powerpoint/2010/main" val="333880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57AAB9-D3AC-481E-BB57-E9486457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5</a:t>
            </a:fld>
            <a:endParaRPr lang="ca-E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ADFB8ED-76AC-4BD2-878A-DF49F0A1F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050" y="381000"/>
            <a:ext cx="929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Admissió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universitat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de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destí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47990E4-3B54-42A2-97CD-3E117CEA5B3A}"/>
              </a:ext>
            </a:extLst>
          </p:cNvPr>
          <p:cNvSpPr/>
          <p:nvPr/>
        </p:nvSpPr>
        <p:spPr>
          <a:xfrm>
            <a:off x="146085" y="1196752"/>
            <a:ext cx="8572560" cy="94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400" b="1" dirty="0">
                <a:solidFill>
                  <a:srgbClr val="000000"/>
                </a:solidFill>
                <a:latin typeface="Verdana" pitchFamily="34" charset="0"/>
              </a:rPr>
              <a:t>Estudis de grau: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S’han de respectar els requisits especificats al catàleg d’assignatures de la universitat d’acollida (requisits d’assistència, d’avaluació, de coneixements previs…).</a:t>
            </a:r>
            <a:endParaRPr lang="ca-ES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811E6CB-3EAE-435C-9741-CED667367C5C}"/>
              </a:ext>
            </a:extLst>
          </p:cNvPr>
          <p:cNvSpPr/>
          <p:nvPr/>
        </p:nvSpPr>
        <p:spPr>
          <a:xfrm>
            <a:off x="143508" y="2294203"/>
            <a:ext cx="8424936" cy="12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1400" b="1" dirty="0">
                <a:solidFill>
                  <a:srgbClr val="000000"/>
                </a:solidFill>
                <a:latin typeface="Verdana" pitchFamily="34" charset="0"/>
              </a:rPr>
              <a:t>Estudis de màster</a:t>
            </a:r>
            <a:r>
              <a:rPr lang="ca-ES" sz="1400" b="1" dirty="0">
                <a:latin typeface="Verdana" pitchFamily="34" charset="0"/>
              </a:rPr>
              <a:t>: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1400" dirty="0">
                <a:latin typeface="Verdana" pitchFamily="34" charset="0"/>
              </a:rPr>
              <a:t>L’estudiant és el responsable de trobar tutor de TFM a la universitat d’acollida. </a:t>
            </a:r>
            <a:r>
              <a:rPr lang="ca-ES" sz="1400" u="sng" dirty="0">
                <a:latin typeface="Verdana" pitchFamily="34" charset="0"/>
              </a:rPr>
              <a:t>Sovint la universitat de destinació condiciona l’admissió al fet de tenir tutor.</a:t>
            </a:r>
            <a:br>
              <a:rPr lang="ca-ES" sz="1400" dirty="0">
                <a:solidFill>
                  <a:srgbClr val="000000"/>
                </a:solidFill>
                <a:latin typeface="Verdana" pitchFamily="34" charset="0"/>
              </a:rPr>
            </a:br>
            <a:endParaRPr lang="ca-ES" sz="1400" b="1" dirty="0">
              <a:latin typeface="Verdana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8CCE353-7BE4-4C13-8B04-D70B11C34177}"/>
              </a:ext>
            </a:extLst>
          </p:cNvPr>
          <p:cNvSpPr/>
          <p:nvPr/>
        </p:nvSpPr>
        <p:spPr>
          <a:xfrm>
            <a:off x="143508" y="3488839"/>
            <a:ext cx="8424936" cy="94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400" b="1" dirty="0">
                <a:solidFill>
                  <a:srgbClr val="000000"/>
                </a:solidFill>
                <a:latin typeface="Verdana" pitchFamily="34" charset="0"/>
              </a:rPr>
              <a:t>Admissió: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Culminació del procés d’aplicació a les universitats de destinació. </a:t>
            </a:r>
            <a:r>
              <a:rPr lang="ca-ES" sz="1400" u="sng" dirty="0">
                <a:solidFill>
                  <a:srgbClr val="000000"/>
                </a:solidFill>
                <a:latin typeface="Verdana" pitchFamily="34" charset="0"/>
              </a:rPr>
              <a:t>Depèn exclusivament de les universitats d’acollida</a:t>
            </a: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12" name="Rectángulo redondeado 5">
            <a:extLst>
              <a:ext uri="{FF2B5EF4-FFF2-40B4-BE49-F238E27FC236}">
                <a16:creationId xmlns:a16="http://schemas.microsoft.com/office/drawing/2014/main" id="{CB61CF8E-AF87-425A-911F-B7B8A15126CA}"/>
              </a:ext>
            </a:extLst>
          </p:cNvPr>
          <p:cNvSpPr/>
          <p:nvPr/>
        </p:nvSpPr>
        <p:spPr>
          <a:xfrm>
            <a:off x="2051720" y="4645586"/>
            <a:ext cx="6083443" cy="943654"/>
          </a:xfrm>
          <a:prstGeom prst="roundRect">
            <a:avLst/>
          </a:prstGeom>
          <a:noFill/>
          <a:ln>
            <a:solidFill>
              <a:srgbClr val="FF8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solidFill>
                  <a:srgbClr val="FF811B"/>
                </a:solidFill>
              </a:rPr>
              <a:t>L’Admissió queda ratificada mitjançant una carta o e-mail que envia la universitat de destinació. Cal pujar-lo a la e-secretaria.</a:t>
            </a:r>
            <a:endParaRPr lang="ca-ES" sz="1000" dirty="0"/>
          </a:p>
        </p:txBody>
      </p:sp>
      <p:pic>
        <p:nvPicPr>
          <p:cNvPr id="13" name="Imagen 6">
            <a:extLst>
              <a:ext uri="{FF2B5EF4-FFF2-40B4-BE49-F238E27FC236}">
                <a16:creationId xmlns:a16="http://schemas.microsoft.com/office/drawing/2014/main" id="{291B6E27-0AEF-4FBF-9D74-3C1977168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74840"/>
            <a:ext cx="670384" cy="6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5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53067E-B1A8-47EE-ACDA-FB363947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6</a:t>
            </a:fld>
            <a:endParaRPr lang="ca-E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FD070A6-6248-4BEF-AC21-9C77884F2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050" y="381000"/>
            <a:ext cx="929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Documentació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de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mobilitat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11BC63C-F2EB-4ECB-9C9A-7B95BB38FD67}"/>
              </a:ext>
            </a:extLst>
          </p:cNvPr>
          <p:cNvGrpSpPr/>
          <p:nvPr/>
        </p:nvGrpSpPr>
        <p:grpSpPr>
          <a:xfrm>
            <a:off x="430197" y="1482881"/>
            <a:ext cx="2751667" cy="1468068"/>
            <a:chOff x="0" y="1206903"/>
            <a:chExt cx="2751667" cy="146806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0F8BBD0-F34D-41FE-A3C3-6510078E6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06903"/>
              <a:ext cx="2751667" cy="1468068"/>
            </a:xfrm>
            <a:prstGeom prst="rect">
              <a:avLst/>
            </a:prstGeom>
          </p:spPr>
        </p:pic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A1C8E8B0-C0A5-414F-BB78-4E59EDB5CEFC}"/>
                </a:ext>
              </a:extLst>
            </p:cNvPr>
            <p:cNvSpPr/>
            <p:nvPr/>
          </p:nvSpPr>
          <p:spPr>
            <a:xfrm>
              <a:off x="76200" y="1989793"/>
              <a:ext cx="1447800" cy="24888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CA62C61-5848-4E10-B83D-07EF57761836}"/>
              </a:ext>
            </a:extLst>
          </p:cNvPr>
          <p:cNvGrpSpPr/>
          <p:nvPr/>
        </p:nvGrpSpPr>
        <p:grpSpPr>
          <a:xfrm>
            <a:off x="3852912" y="1988153"/>
            <a:ext cx="4218452" cy="372970"/>
            <a:chOff x="3643875" y="1555578"/>
            <a:chExt cx="4218452" cy="37297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4A7645-4D03-43F6-82A0-40AE692AF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3875" y="1555578"/>
              <a:ext cx="4218452" cy="372970"/>
            </a:xfrm>
            <a:prstGeom prst="rect">
              <a:avLst/>
            </a:prstGeom>
          </p:spPr>
        </p:pic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CC81D70D-581F-4CEA-8CE6-153B26263DBD}"/>
                </a:ext>
              </a:extLst>
            </p:cNvPr>
            <p:cNvSpPr/>
            <p:nvPr/>
          </p:nvSpPr>
          <p:spPr>
            <a:xfrm>
              <a:off x="4427984" y="1617620"/>
              <a:ext cx="1447800" cy="24888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90818AD6-E4F6-42A3-A027-A45664594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351155"/>
            <a:ext cx="7834841" cy="1663749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12306ED-9B1E-47C7-96AC-490331C67ABA}"/>
              </a:ext>
            </a:extLst>
          </p:cNvPr>
          <p:cNvCxnSpPr/>
          <p:nvPr/>
        </p:nvCxnSpPr>
        <p:spPr>
          <a:xfrm>
            <a:off x="395536" y="4293096"/>
            <a:ext cx="72008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Documentación - Iconos gratis de negocios y finanzas">
            <a:extLst>
              <a:ext uri="{FF2B5EF4-FFF2-40B4-BE49-F238E27FC236}">
                <a16:creationId xmlns:a16="http://schemas.microsoft.com/office/drawing/2014/main" id="{F8F115B9-C422-4715-B35C-F34D9B7CC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" y="34411"/>
            <a:ext cx="1048264" cy="10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6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EAD754-370B-4A10-BA7D-39A0FB02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7</a:t>
            </a:fld>
            <a:endParaRPr lang="ca-E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427F4E0-5693-4F43-B7F6-E7C33289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050" y="381000"/>
            <a:ext cx="929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Learning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Agreement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10" name="QuadreDeText 1">
            <a:extLst>
              <a:ext uri="{FF2B5EF4-FFF2-40B4-BE49-F238E27FC236}">
                <a16:creationId xmlns:a16="http://schemas.microsoft.com/office/drawing/2014/main" id="{CF598B39-B961-4A14-8A6C-262E58426E67}"/>
              </a:ext>
            </a:extLst>
          </p:cNvPr>
          <p:cNvSpPr txBox="1"/>
          <p:nvPr/>
        </p:nvSpPr>
        <p:spPr>
          <a:xfrm>
            <a:off x="179512" y="1340768"/>
            <a:ext cx="8784976" cy="303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rgbClr val="1A4677"/>
                </a:solidFill>
                <a:latin typeface="Verdana" pitchFamily="34" charset="0"/>
              </a:rPr>
              <a:t>L’acord d’aprenentatge o </a:t>
            </a:r>
            <a:r>
              <a:rPr lang="ca-ES" sz="1400" b="1" dirty="0" err="1">
                <a:solidFill>
                  <a:srgbClr val="1A4677"/>
                </a:solidFill>
                <a:latin typeface="Verdana" pitchFamily="34" charset="0"/>
              </a:rPr>
              <a:t>learning</a:t>
            </a:r>
            <a:r>
              <a:rPr lang="ca-ES" sz="1400" b="1" dirty="0">
                <a:solidFill>
                  <a:srgbClr val="1A4677"/>
                </a:solidFill>
                <a:latin typeface="Verdana" pitchFamily="34" charset="0"/>
              </a:rPr>
              <a:t> </a:t>
            </a:r>
            <a:r>
              <a:rPr lang="ca-ES" sz="1400" b="1" dirty="0" err="1">
                <a:solidFill>
                  <a:srgbClr val="1A4677"/>
                </a:solidFill>
                <a:latin typeface="Verdana" pitchFamily="34" charset="0"/>
              </a:rPr>
              <a:t>agreement</a:t>
            </a:r>
            <a:r>
              <a:rPr lang="ca-ES" sz="1400" b="1" dirty="0">
                <a:solidFill>
                  <a:srgbClr val="1A4677"/>
                </a:solidFill>
                <a:latin typeface="Verdana" pitchFamily="34" charset="0"/>
              </a:rPr>
              <a:t>:</a:t>
            </a:r>
          </a:p>
          <a:p>
            <a:endParaRPr lang="ca-ES" sz="1400" b="1" dirty="0">
              <a:solidFill>
                <a:srgbClr val="1A4677"/>
              </a:solidFill>
              <a:latin typeface="Verdana" pitchFamily="34" charset="0"/>
            </a:endParaRPr>
          </a:p>
          <a:p>
            <a:r>
              <a:rPr lang="ca-ES" sz="1400" dirty="0">
                <a:latin typeface="Verdana" pitchFamily="34" charset="0"/>
              </a:rPr>
              <a:t>És un contracte entre </a:t>
            </a:r>
            <a:r>
              <a:rPr lang="ca-ES" sz="1400" b="1" dirty="0">
                <a:latin typeface="Verdana" pitchFamily="34" charset="0"/>
              </a:rPr>
              <a:t>l’estudiant, la universitat d’origen i la universitat d’acollida</a:t>
            </a:r>
            <a:r>
              <a:rPr lang="ca-ES" sz="1400" dirty="0">
                <a:latin typeface="Verdana" pitchFamily="34" charset="0"/>
              </a:rPr>
              <a:t>, on s’especifiquen les </a:t>
            </a:r>
            <a:r>
              <a:rPr lang="ca-ES" sz="1400">
                <a:latin typeface="Verdana" pitchFamily="34" charset="0"/>
              </a:rPr>
              <a:t>unitats docents </a:t>
            </a:r>
            <a:r>
              <a:rPr lang="ca-ES" sz="1400" dirty="0">
                <a:latin typeface="Verdana" pitchFamily="34" charset="0"/>
              </a:rPr>
              <a:t>(assignatures o TFM) que es realitzaran durant l’intercanvi, la seva càrrega lectiva i el reconeixement que obtindran a la ETSEIB.</a:t>
            </a:r>
          </a:p>
          <a:p>
            <a:endParaRPr lang="ca-ES" sz="1400" dirty="0">
              <a:latin typeface="Verdana" pitchFamily="34" charset="0"/>
            </a:endParaRPr>
          </a:p>
          <a:p>
            <a:r>
              <a:rPr lang="ca-ES" sz="1400" dirty="0">
                <a:latin typeface="Verdana" pitchFamily="34" charset="0"/>
              </a:rPr>
              <a:t>Ha d’estar aprovat i validat per:</a:t>
            </a:r>
          </a:p>
          <a:p>
            <a:endParaRPr lang="ca-ES" sz="1400" dirty="0">
              <a:latin typeface="Verdana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ES" sz="1400" dirty="0">
                <a:latin typeface="Verdana" pitchFamily="34" charset="0"/>
              </a:rPr>
              <a:t>Responsable de </a:t>
            </a:r>
            <a:r>
              <a:rPr lang="es-ES" sz="1400" dirty="0" err="1">
                <a:latin typeface="Verdana" pitchFamily="34" charset="0"/>
              </a:rPr>
              <a:t>mobilitat</a:t>
            </a:r>
            <a:r>
              <a:rPr lang="es-ES" sz="1400" dirty="0">
                <a:latin typeface="Verdana" pitchFamily="34" charset="0"/>
              </a:rPr>
              <a:t> de la </a:t>
            </a:r>
            <a:r>
              <a:rPr lang="es-ES" sz="1400" dirty="0" err="1">
                <a:latin typeface="Verdana" pitchFamily="34" charset="0"/>
              </a:rPr>
              <a:t>universitat</a:t>
            </a:r>
            <a:r>
              <a:rPr lang="es-ES" sz="1400" dirty="0">
                <a:latin typeface="Verdana" pitchFamily="34" charset="0"/>
              </a:rPr>
              <a:t> </a:t>
            </a:r>
            <a:r>
              <a:rPr lang="es-ES" sz="1400" dirty="0" err="1">
                <a:latin typeface="Verdana" pitchFamily="34" charset="0"/>
              </a:rPr>
              <a:t>d’origen</a:t>
            </a:r>
            <a:r>
              <a:rPr lang="es-ES" sz="1400" dirty="0">
                <a:latin typeface="Verdana" pitchFamily="34" charset="0"/>
              </a:rPr>
              <a:t> (en el cas de </a:t>
            </a:r>
            <a:r>
              <a:rPr lang="es-ES" sz="1400" dirty="0" err="1">
                <a:latin typeface="Verdana" pitchFamily="34" charset="0"/>
              </a:rPr>
              <a:t>l’ETSEIB</a:t>
            </a:r>
            <a:r>
              <a:rPr lang="es-ES" sz="1400" dirty="0">
                <a:latin typeface="Verdana" pitchFamily="34" charset="0"/>
              </a:rPr>
              <a:t>, el </a:t>
            </a:r>
            <a:r>
              <a:rPr lang="es-ES" sz="1400" dirty="0" err="1">
                <a:latin typeface="Verdana" pitchFamily="34" charset="0"/>
              </a:rPr>
              <a:t>Sotsdirector</a:t>
            </a:r>
            <a:r>
              <a:rPr lang="es-ES" sz="1400" dirty="0">
                <a:latin typeface="Verdana" pitchFamily="34" charset="0"/>
              </a:rPr>
              <a:t> </a:t>
            </a:r>
            <a:r>
              <a:rPr lang="es-ES" sz="1400" dirty="0" err="1">
                <a:latin typeface="Verdana" pitchFamily="34" charset="0"/>
              </a:rPr>
              <a:t>d’Internacionalització</a:t>
            </a:r>
            <a:r>
              <a:rPr lang="es-ES" sz="1400" dirty="0">
                <a:latin typeface="Verdana" pitchFamily="34" charset="0"/>
              </a:rPr>
              <a:t> </a:t>
            </a:r>
            <a:r>
              <a:rPr lang="es-ES" sz="1400" dirty="0">
                <a:solidFill>
                  <a:srgbClr val="0070C0"/>
                </a:solidFill>
                <a:latin typeface="Verdana" pitchFamily="34" charset="0"/>
              </a:rPr>
              <a:t>Juan Jesús Pérez</a:t>
            </a:r>
            <a:r>
              <a:rPr lang="es-ES" sz="1400" dirty="0">
                <a:latin typeface="Verdana" pitchFamily="34" charset="0"/>
              </a:rPr>
              <a:t>).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ca-ES" sz="1400" dirty="0">
                <a:latin typeface="Verdana" pitchFamily="34" charset="0"/>
                <a:sym typeface="Wingdings" pitchFamily="2" charset="2"/>
              </a:rPr>
              <a:t>R</a:t>
            </a:r>
            <a:r>
              <a:rPr lang="ca-ES" sz="1400" dirty="0">
                <a:latin typeface="Verdana" pitchFamily="34" charset="0"/>
              </a:rPr>
              <a:t>esponsable de mobilitat de la universitat de destí.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E65530D-49C4-4AAD-A348-FAD744C2CD9F}"/>
              </a:ext>
            </a:extLst>
          </p:cNvPr>
          <p:cNvSpPr txBox="1"/>
          <p:nvPr/>
        </p:nvSpPr>
        <p:spPr>
          <a:xfrm>
            <a:off x="1403448" y="4515652"/>
            <a:ext cx="6337104" cy="9966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a-ES" sz="1600" dirty="0">
                <a:latin typeface="Verdana" pitchFamily="34" charset="0"/>
              </a:rPr>
              <a:t>Aquest document haurà d’estar pujat a </a:t>
            </a:r>
            <a:r>
              <a:rPr lang="ca-ES" sz="1600" dirty="0" err="1">
                <a:latin typeface="Verdana" pitchFamily="34" charset="0"/>
              </a:rPr>
              <a:t>l’e</a:t>
            </a:r>
            <a:r>
              <a:rPr lang="ca-ES" sz="1600" dirty="0">
                <a:latin typeface="Verdana" pitchFamily="34" charset="0"/>
              </a:rPr>
              <a:t>-Secretaria degudament </a:t>
            </a:r>
            <a:r>
              <a:rPr lang="ca-ES" sz="1600" b="1" dirty="0">
                <a:latin typeface="Verdana" pitchFamily="34" charset="0"/>
              </a:rPr>
              <a:t>signat per les tres parts</a:t>
            </a:r>
            <a:r>
              <a:rPr lang="ca-ES" sz="1600" dirty="0">
                <a:latin typeface="Verdana" pitchFamily="34" charset="0"/>
              </a:rPr>
              <a:t>.</a:t>
            </a:r>
            <a:endParaRPr lang="es-ES" sz="1600" dirty="0">
              <a:latin typeface="Verdana" pitchFamily="34" charset="0"/>
            </a:endParaRPr>
          </a:p>
        </p:txBody>
      </p:sp>
      <p:pic>
        <p:nvPicPr>
          <p:cNvPr id="19458" name="Picture 2" descr="Contrato - Iconos gratis de negocios y finanzas">
            <a:extLst>
              <a:ext uri="{FF2B5EF4-FFF2-40B4-BE49-F238E27FC236}">
                <a16:creationId xmlns:a16="http://schemas.microsoft.com/office/drawing/2014/main" id="{EE910F41-F1DB-4330-9A5B-E6CC2D8B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907"/>
            <a:ext cx="854224" cy="8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7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D042BD-2958-453F-A5BC-1780A7AE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8</a:t>
            </a:fld>
            <a:endParaRPr lang="ca-E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E8EFEEA-59FF-4443-B556-C7952E636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050" y="381000"/>
            <a:ext cx="929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Learning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Agreement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8C0E56-2E92-4A00-B108-8569CBFA6FCF}"/>
              </a:ext>
            </a:extLst>
          </p:cNvPr>
          <p:cNvSpPr/>
          <p:nvPr/>
        </p:nvSpPr>
        <p:spPr>
          <a:xfrm>
            <a:off x="146085" y="1196752"/>
            <a:ext cx="8572560" cy="94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400" b="1" dirty="0">
                <a:solidFill>
                  <a:srgbClr val="1A4677"/>
                </a:solidFill>
                <a:latin typeface="Verdana" pitchFamily="34" charset="0"/>
              </a:rPr>
              <a:t>Com faig la proposta de </a:t>
            </a:r>
            <a:r>
              <a:rPr lang="ca-ES" sz="1400" b="1" dirty="0" err="1">
                <a:solidFill>
                  <a:srgbClr val="1A4677"/>
                </a:solidFill>
                <a:latin typeface="Verdana" pitchFamily="34" charset="0"/>
              </a:rPr>
              <a:t>Learning</a:t>
            </a:r>
            <a:r>
              <a:rPr lang="ca-ES" sz="1400" b="1" dirty="0">
                <a:solidFill>
                  <a:srgbClr val="1A4677"/>
                </a:solidFill>
                <a:latin typeface="Verdana" pitchFamily="34" charset="0"/>
              </a:rPr>
              <a:t> </a:t>
            </a:r>
            <a:r>
              <a:rPr lang="ca-ES" sz="1400" b="1" dirty="0" err="1">
                <a:solidFill>
                  <a:srgbClr val="1A4677"/>
                </a:solidFill>
                <a:latin typeface="Verdana" pitchFamily="34" charset="0"/>
              </a:rPr>
              <a:t>Agreement</a:t>
            </a:r>
            <a:r>
              <a:rPr lang="ca-ES" sz="1400" b="1" dirty="0">
                <a:solidFill>
                  <a:srgbClr val="1A4677"/>
                </a:solidFill>
                <a:latin typeface="Verdana" pitchFamily="34" charset="0"/>
              </a:rPr>
              <a:t>: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Has de </a:t>
            </a:r>
            <a:r>
              <a:rPr lang="ca-ES" sz="1400" u="sng" dirty="0">
                <a:solidFill>
                  <a:srgbClr val="000000"/>
                </a:solidFill>
                <a:latin typeface="Verdana" pitchFamily="34" charset="0"/>
              </a:rPr>
              <a:t>consultar el catàleg d’assignatures de la universitat de destí</a:t>
            </a: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, la fitxa tècnica de les assignatures.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6A7D06-5C41-4679-9719-752D4D300B64}"/>
              </a:ext>
            </a:extLst>
          </p:cNvPr>
          <p:cNvSpPr txBox="1"/>
          <p:nvPr/>
        </p:nvSpPr>
        <p:spPr>
          <a:xfrm>
            <a:off x="1331640" y="2145025"/>
            <a:ext cx="7643192" cy="3447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FontTx/>
              <a:buChar char="-"/>
            </a:pP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Busca continguts semblants a les assignatures que vols reconèixer a la ETSEIB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FontTx/>
              <a:buChar char="-"/>
            </a:pP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Fes una proposta coherent, on els continguts que vols reconèixer quedin coberts. 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FontTx/>
              <a:buChar char="-"/>
            </a:pP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Has de tenir en compte que el Sotsdirector valora la proposta en global, si el número d’ECTS no quadra perfectament, es podria validar.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FontTx/>
              <a:buChar char="-"/>
            </a:pP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El número ECTS de les assignatures a la universitat de destí, ha de ser </a:t>
            </a:r>
            <a:r>
              <a:rPr lang="ca-ES" sz="1400" b="1" dirty="0">
                <a:solidFill>
                  <a:srgbClr val="000000"/>
                </a:solidFill>
                <a:latin typeface="Verdana" pitchFamily="34" charset="0"/>
              </a:rPr>
              <a:t>igual o superior </a:t>
            </a: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al número d’ECTS que vols reconèixer a la ETSEIB. No s’acceptaran propostes inferiors. 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FontTx/>
              <a:buChar char="-"/>
            </a:pP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Pots utilitzar fins a 18 ECTS del bloc optatiu per arrodonir la teva proposta. Aquests ECTS es poden utilitzar en fraccions de 0,5.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FontTx/>
              <a:buChar char="-"/>
            </a:pPr>
            <a:r>
              <a:rPr lang="ca-ES" sz="1400" b="1" dirty="0">
                <a:solidFill>
                  <a:srgbClr val="000000"/>
                </a:solidFill>
                <a:latin typeface="Verdana" pitchFamily="34" charset="0"/>
              </a:rPr>
              <a:t>NO</a:t>
            </a: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 es poden incloure a la proposta reconeixements </a:t>
            </a:r>
            <a:r>
              <a:rPr lang="ca-ES" sz="1400" b="1" dirty="0">
                <a:solidFill>
                  <a:srgbClr val="000000"/>
                </a:solidFill>
                <a:latin typeface="Verdana" pitchFamily="34" charset="0"/>
              </a:rPr>
              <a:t>d’idioma o esports</a:t>
            </a:r>
            <a:r>
              <a:rPr lang="ca-ES" sz="1400" dirty="0">
                <a:solidFill>
                  <a:srgbClr val="000000"/>
                </a:solidFill>
                <a:latin typeface="Verdana" pitchFamily="34" charset="0"/>
              </a:rPr>
              <a:t>.</a:t>
            </a:r>
            <a:endParaRPr lang="ca-ES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122" name="Picture 2" descr="Contrato - Iconos gratis de manos y gestos">
            <a:extLst>
              <a:ext uri="{FF2B5EF4-FFF2-40B4-BE49-F238E27FC236}">
                <a16:creationId xmlns:a16="http://schemas.microsoft.com/office/drawing/2014/main" id="{37AF45A4-8FA8-4BA5-9BEB-854386BA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5" y="2996952"/>
            <a:ext cx="1142256" cy="11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ntrato - Iconos gratis de negocios y finanzas">
            <a:extLst>
              <a:ext uri="{FF2B5EF4-FFF2-40B4-BE49-F238E27FC236}">
                <a16:creationId xmlns:a16="http://schemas.microsoft.com/office/drawing/2014/main" id="{1F2046AE-BAD0-4CD6-80A3-4CC015CB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907"/>
            <a:ext cx="854224" cy="8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4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9512" y="1238060"/>
            <a:ext cx="8353425" cy="7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endParaRPr lang="ca-ES" sz="1600" b="1" dirty="0">
              <a:solidFill>
                <a:srgbClr val="1A4677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endParaRPr lang="ca-ES" sz="1600" dirty="0">
              <a:latin typeface="Verdana" pitchFamily="34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625602"/>
            <a:ext cx="7213054" cy="3834716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B7941918-D778-44EE-A270-F18FCE734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050" y="381000"/>
            <a:ext cx="929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Learning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Agreement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pic>
        <p:nvPicPr>
          <p:cNvPr id="8" name="Picture 2" descr="Contrato - Iconos gratis de negocios y finanzas">
            <a:extLst>
              <a:ext uri="{FF2B5EF4-FFF2-40B4-BE49-F238E27FC236}">
                <a16:creationId xmlns:a16="http://schemas.microsoft.com/office/drawing/2014/main" id="{2C830ED7-6350-4402-BC9F-7FDE7B5D0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907"/>
            <a:ext cx="854224" cy="8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6933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1623</Words>
  <Application>Microsoft Office PowerPoint</Application>
  <PresentationFormat>Presentación en pantalla (4:3)</PresentationFormat>
  <Paragraphs>191</Paragraphs>
  <Slides>27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Fira sans</vt:lpstr>
      <vt:lpstr>Lucida Console</vt:lpstr>
      <vt:lpstr>Verdana</vt:lpstr>
      <vt:lpstr>Diseño predeterminado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Finançament – Erasmus+</vt:lpstr>
      <vt:lpstr>Finançament – Altres convocatòries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UPCnet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UPCnet</dc:creator>
  <cp:lastModifiedBy>Administrador</cp:lastModifiedBy>
  <cp:revision>559</cp:revision>
  <dcterms:created xsi:type="dcterms:W3CDTF">2007-12-28T11:17:24Z</dcterms:created>
  <dcterms:modified xsi:type="dcterms:W3CDTF">2025-09-18T08:35:22Z</dcterms:modified>
</cp:coreProperties>
</file>